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Average"/>
      <p:regular r:id="rId34"/>
    </p:embeddedFont>
    <p:embeddedFont>
      <p:font typeface="Oswald"/>
      <p:regular r:id="rId35"/>
      <p:bold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37" Type="http://schemas.openxmlformats.org/officeDocument/2006/relationships/font" Target="fonts/CenturyGothic-regular.fntdata"/><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39" Type="http://schemas.openxmlformats.org/officeDocument/2006/relationships/font" Target="fonts/CenturyGothic-italic.fntdata"/><Relationship Id="rId16" Type="http://schemas.openxmlformats.org/officeDocument/2006/relationships/slide" Target="slides/slide11.xml"/><Relationship Id="rId38" Type="http://schemas.openxmlformats.org/officeDocument/2006/relationships/font" Target="fonts/CenturyGothi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d38a706e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d38a706e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2ef932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2ef932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b2ef9328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b2ef9328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422f874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422f874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b2ef9328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b2ef9328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2ef93288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2ef93288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b422f874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b422f874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b422f874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b422f874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d38a706e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d38a706e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9d38a706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9d38a706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b422f874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b422f874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9d38a706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9d38a706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9d38a706e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9d38a706e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b422f874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b422f874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b422f874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b422f874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9d38a706e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9d38a706e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9d38a706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9d38a706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b422f874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b422f874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b422f874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b422f874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b422f874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b422f874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b422f874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b422f874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22f874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b422f874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b2ef9328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b2ef9328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b422f874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b422f874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b422f874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b422f874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b422f874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b422f874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422f874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422f874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 name="Google Shape;12;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5" name="Google Shape;45;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51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824125"/>
            <a:ext cx="8520600" cy="25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Oswald"/>
              <a:buNone/>
              <a:defRPr sz="18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671200" y="334225"/>
            <a:ext cx="75309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0124D"/>
                </a:solidFill>
              </a:rPr>
              <a:t>West Nile Virus Prediction</a:t>
            </a:r>
            <a:endParaRPr>
              <a:solidFill>
                <a:srgbClr val="20124D"/>
              </a:solidFill>
            </a:endParaRPr>
          </a:p>
          <a:p>
            <a:pPr indent="0" lvl="0" marL="0" rtl="0" algn="ctr">
              <a:spcBef>
                <a:spcPts val="0"/>
              </a:spcBef>
              <a:spcAft>
                <a:spcPts val="0"/>
              </a:spcAft>
              <a:buNone/>
            </a:pPr>
            <a:r>
              <a:rPr lang="en" sz="1800">
                <a:solidFill>
                  <a:srgbClr val="20124D"/>
                </a:solidFill>
              </a:rPr>
              <a:t>DSI-16 Project 4</a:t>
            </a:r>
            <a:r>
              <a:rPr lang="en" sz="3200">
                <a:solidFill>
                  <a:srgbClr val="20124D"/>
                </a:solidFill>
              </a:rPr>
              <a:t> </a:t>
            </a:r>
            <a:endParaRPr sz="3200">
              <a:solidFill>
                <a:srgbClr val="20124D"/>
              </a:solidFill>
            </a:endParaRPr>
          </a:p>
        </p:txBody>
      </p:sp>
      <p:sp>
        <p:nvSpPr>
          <p:cNvPr id="57" name="Google Shape;57;p13"/>
          <p:cNvSpPr txBox="1"/>
          <p:nvPr>
            <p:ph idx="1" type="subTitle"/>
          </p:nvPr>
        </p:nvSpPr>
        <p:spPr>
          <a:xfrm>
            <a:off x="2432350" y="-157225"/>
            <a:ext cx="4008600" cy="79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Alexis | Alyse | Dylan | Wei Tian</a:t>
            </a:r>
            <a:endParaRPr b="1"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57" name="Google Shape;157;p22"/>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58" name="Google Shape;158;p22"/>
          <p:cNvPicPr preferRelativeResize="0"/>
          <p:nvPr/>
        </p:nvPicPr>
        <p:blipFill>
          <a:blip r:embed="rId3">
            <a:alphaModFix/>
          </a:blip>
          <a:stretch>
            <a:fillRect/>
          </a:stretch>
        </p:blipFill>
        <p:spPr>
          <a:xfrm>
            <a:off x="684125" y="1151850"/>
            <a:ext cx="3791457" cy="3763475"/>
          </a:xfrm>
          <a:prstGeom prst="rect">
            <a:avLst/>
          </a:prstGeom>
          <a:noFill/>
          <a:ln>
            <a:noFill/>
          </a:ln>
        </p:spPr>
      </p:pic>
      <p:pic>
        <p:nvPicPr>
          <p:cNvPr id="159" name="Google Shape;159;p22"/>
          <p:cNvPicPr preferRelativeResize="0"/>
          <p:nvPr/>
        </p:nvPicPr>
        <p:blipFill>
          <a:blip r:embed="rId4">
            <a:alphaModFix/>
          </a:blip>
          <a:stretch>
            <a:fillRect/>
          </a:stretch>
        </p:blipFill>
        <p:spPr>
          <a:xfrm>
            <a:off x="4800607" y="1151850"/>
            <a:ext cx="3735494" cy="376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grpSp>
        <p:nvGrpSpPr>
          <p:cNvPr id="165" name="Google Shape;165;p23"/>
          <p:cNvGrpSpPr/>
          <p:nvPr/>
        </p:nvGrpSpPr>
        <p:grpSpPr>
          <a:xfrm>
            <a:off x="4793500" y="1181341"/>
            <a:ext cx="4122300" cy="3790585"/>
            <a:chOff x="3663550" y="976525"/>
            <a:chExt cx="4122300" cy="4014600"/>
          </a:xfrm>
        </p:grpSpPr>
        <p:sp>
          <p:nvSpPr>
            <p:cNvPr id="166" name="Google Shape;166;p23"/>
            <p:cNvSpPr/>
            <p:nvPr/>
          </p:nvSpPr>
          <p:spPr>
            <a:xfrm>
              <a:off x="3663550" y="976525"/>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3"/>
            <p:cNvPicPr preferRelativeResize="0"/>
            <p:nvPr/>
          </p:nvPicPr>
          <p:blipFill>
            <a:blip r:embed="rId3">
              <a:alphaModFix/>
            </a:blip>
            <a:stretch>
              <a:fillRect/>
            </a:stretch>
          </p:blipFill>
          <p:spPr>
            <a:xfrm>
              <a:off x="3754312" y="976525"/>
              <a:ext cx="4031419" cy="4014575"/>
            </a:xfrm>
            <a:prstGeom prst="rect">
              <a:avLst/>
            </a:prstGeom>
            <a:noFill/>
            <a:ln>
              <a:noFill/>
            </a:ln>
          </p:spPr>
        </p:pic>
      </p:grpSp>
      <p:grpSp>
        <p:nvGrpSpPr>
          <p:cNvPr id="168" name="Google Shape;168;p23"/>
          <p:cNvGrpSpPr/>
          <p:nvPr/>
        </p:nvGrpSpPr>
        <p:grpSpPr>
          <a:xfrm>
            <a:off x="311700" y="1181342"/>
            <a:ext cx="4122300" cy="3790585"/>
            <a:chOff x="311700" y="957550"/>
            <a:chExt cx="4122300" cy="4014600"/>
          </a:xfrm>
        </p:grpSpPr>
        <p:sp>
          <p:nvSpPr>
            <p:cNvPr id="169" name="Google Shape;169;p23"/>
            <p:cNvSpPr/>
            <p:nvPr/>
          </p:nvSpPr>
          <p:spPr>
            <a:xfrm>
              <a:off x="311700" y="957550"/>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3"/>
            <p:cNvPicPr preferRelativeResize="0"/>
            <p:nvPr/>
          </p:nvPicPr>
          <p:blipFill>
            <a:blip r:embed="rId4">
              <a:alphaModFix/>
            </a:blip>
            <a:stretch>
              <a:fillRect/>
            </a:stretch>
          </p:blipFill>
          <p:spPr>
            <a:xfrm>
              <a:off x="311700" y="957550"/>
              <a:ext cx="4122300" cy="4014600"/>
            </a:xfrm>
            <a:prstGeom prst="rect">
              <a:avLst/>
            </a:prstGeom>
            <a:noFill/>
            <a:ln>
              <a:noFill/>
            </a:ln>
          </p:spPr>
        </p:pic>
      </p:grpSp>
      <p:sp>
        <p:nvSpPr>
          <p:cNvPr id="171" name="Google Shape;171;p23"/>
          <p:cNvSpPr/>
          <p:nvPr/>
        </p:nvSpPr>
        <p:spPr>
          <a:xfrm>
            <a:off x="4470800" y="2847300"/>
            <a:ext cx="285900" cy="3060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a:t>
            </a:r>
            <a:endParaRPr/>
          </a:p>
        </p:txBody>
      </p:sp>
      <p:sp>
        <p:nvSpPr>
          <p:cNvPr id="173" name="Google Shape;173;p23"/>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587750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4224725" y="2362750"/>
            <a:ext cx="1000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ONE MONTH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LATER</a:t>
            </a:r>
            <a:endParaRPr sz="1000">
              <a:solidFill>
                <a:schemeClr val="dk1"/>
              </a:solidFill>
              <a:latin typeface="Century Gothic"/>
              <a:ea typeface="Century Gothic"/>
              <a:cs typeface="Century Gothic"/>
              <a:sym typeface="Century Gothic"/>
            </a:endParaRPr>
          </a:p>
        </p:txBody>
      </p:sp>
      <p:sp>
        <p:nvSpPr>
          <p:cNvPr id="180" name="Google Shape;180;p2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81" name="Google Shape;181;p2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 (Zooming in!)</a:t>
            </a:r>
            <a:endParaRPr/>
          </a:p>
        </p:txBody>
      </p:sp>
      <p:grpSp>
        <p:nvGrpSpPr>
          <p:cNvPr id="182" name="Google Shape;182;p24"/>
          <p:cNvGrpSpPr/>
          <p:nvPr/>
        </p:nvGrpSpPr>
        <p:grpSpPr>
          <a:xfrm>
            <a:off x="682705" y="1961796"/>
            <a:ext cx="7778590" cy="1745958"/>
            <a:chOff x="427132" y="1961796"/>
            <a:chExt cx="7778590" cy="1745958"/>
          </a:xfrm>
        </p:grpSpPr>
        <p:sp>
          <p:nvSpPr>
            <p:cNvPr id="183" name="Google Shape;183;p24"/>
            <p:cNvSpPr/>
            <p:nvPr/>
          </p:nvSpPr>
          <p:spPr>
            <a:xfrm>
              <a:off x="4247389" y="2669325"/>
              <a:ext cx="438300" cy="3309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4"/>
            <p:cNvGrpSpPr/>
            <p:nvPr/>
          </p:nvGrpSpPr>
          <p:grpSpPr>
            <a:xfrm>
              <a:off x="427132" y="1971969"/>
              <a:ext cx="3534932" cy="1708454"/>
              <a:chOff x="1335850" y="2017425"/>
              <a:chExt cx="2235601" cy="1026900"/>
            </a:xfrm>
          </p:grpSpPr>
          <p:pic>
            <p:nvPicPr>
              <p:cNvPr id="185" name="Google Shape;185;p24"/>
              <p:cNvPicPr preferRelativeResize="0"/>
              <p:nvPr/>
            </p:nvPicPr>
            <p:blipFill rotWithShape="1">
              <a:blip r:embed="rId3">
                <a:alphaModFix/>
              </a:blip>
              <a:srcRect b="50852" l="24848" r="20921" t="22057"/>
              <a:stretch/>
            </p:blipFill>
            <p:spPr>
              <a:xfrm>
                <a:off x="1335850" y="2017425"/>
                <a:ext cx="2235601" cy="1026899"/>
              </a:xfrm>
              <a:prstGeom prst="rect">
                <a:avLst/>
              </a:prstGeom>
              <a:noFill/>
              <a:ln>
                <a:noFill/>
              </a:ln>
            </p:spPr>
          </p:pic>
          <p:sp>
            <p:nvSpPr>
              <p:cNvPr id="186" name="Google Shape;186;p24"/>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4"/>
            <p:cNvGrpSpPr/>
            <p:nvPr/>
          </p:nvGrpSpPr>
          <p:grpSpPr>
            <a:xfrm>
              <a:off x="4971030" y="1961796"/>
              <a:ext cx="3234691" cy="1745958"/>
              <a:chOff x="5877500" y="1961494"/>
              <a:chExt cx="2235601" cy="1082832"/>
            </a:xfrm>
          </p:grpSpPr>
          <p:pic>
            <p:nvPicPr>
              <p:cNvPr id="188" name="Google Shape;188;p24"/>
              <p:cNvPicPr preferRelativeResize="0"/>
              <p:nvPr/>
            </p:nvPicPr>
            <p:blipFill rotWithShape="1">
              <a:blip r:embed="rId4">
                <a:alphaModFix/>
              </a:blip>
              <a:srcRect b="50851" l="24638" r="19907" t="20859"/>
              <a:stretch/>
            </p:blipFill>
            <p:spPr>
              <a:xfrm>
                <a:off x="5877500" y="1971975"/>
                <a:ext cx="2235601" cy="1072350"/>
              </a:xfrm>
              <a:prstGeom prst="rect">
                <a:avLst/>
              </a:prstGeom>
              <a:noFill/>
              <a:ln>
                <a:noFill/>
              </a:ln>
            </p:spPr>
          </p:pic>
          <p:sp>
            <p:nvSpPr>
              <p:cNvPr id="189" name="Google Shape;189;p24"/>
              <p:cNvSpPr/>
              <p:nvPr/>
            </p:nvSpPr>
            <p:spPr>
              <a:xfrm>
                <a:off x="5877500" y="1961494"/>
                <a:ext cx="2235600" cy="1072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0" name="Google Shape;190;p24"/>
          <p:cNvPicPr preferRelativeResize="0"/>
          <p:nvPr/>
        </p:nvPicPr>
        <p:blipFill rotWithShape="1">
          <a:blip r:embed="rId3">
            <a:alphaModFix/>
          </a:blip>
          <a:srcRect b="89538" l="70412" r="3287" t="4508"/>
          <a:stretch/>
        </p:blipFill>
        <p:spPr>
          <a:xfrm>
            <a:off x="3353275" y="1261200"/>
            <a:ext cx="2472700" cy="514625"/>
          </a:xfrm>
          <a:prstGeom prst="rect">
            <a:avLst/>
          </a:prstGeom>
          <a:noFill/>
          <a:ln>
            <a:noFill/>
          </a:ln>
        </p:spPr>
      </p:pic>
      <p:sp>
        <p:nvSpPr>
          <p:cNvPr id="191" name="Google Shape;191;p24"/>
          <p:cNvSpPr/>
          <p:nvPr/>
        </p:nvSpPr>
        <p:spPr>
          <a:xfrm>
            <a:off x="810725" y="3969075"/>
            <a:ext cx="72303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5"/>
                </a:solidFill>
                <a:latin typeface="Century Gothic"/>
                <a:ea typeface="Century Gothic"/>
                <a:cs typeface="Century Gothic"/>
                <a:sym typeface="Century Gothic"/>
              </a:rPr>
              <a:t>Results:</a:t>
            </a:r>
            <a:endParaRPr b="1" sz="1500">
              <a:solidFill>
                <a:schemeClr val="accent5"/>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‘bins’ of mosquitoes collected </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samples with WNV presence</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Have to take into account rates of infection in </a:t>
            </a:r>
            <a:r>
              <a:rPr lang="en" sz="1300">
                <a:solidFill>
                  <a:srgbClr val="FFFFFF"/>
                </a:solidFill>
                <a:latin typeface="Century Gothic"/>
                <a:ea typeface="Century Gothic"/>
                <a:cs typeface="Century Gothic"/>
                <a:sym typeface="Century Gothic"/>
              </a:rPr>
              <a:t>each month</a:t>
            </a:r>
            <a:endParaRPr sz="1300">
              <a:solidFill>
                <a:srgbClr val="FFFFFF"/>
              </a:solidFill>
              <a:latin typeface="Century Gothic"/>
              <a:ea typeface="Century Gothic"/>
              <a:cs typeface="Century Gothic"/>
              <a:sym typeface="Century Gothic"/>
            </a:endParaRPr>
          </a:p>
        </p:txBody>
      </p:sp>
      <p:sp>
        <p:nvSpPr>
          <p:cNvPr id="192" name="Google Shape;192;p24"/>
          <p:cNvSpPr/>
          <p:nvPr/>
        </p:nvSpPr>
        <p:spPr>
          <a:xfrm>
            <a:off x="682700" y="36350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Sprayed areas (in green) in Aug 2013</a:t>
            </a:r>
            <a:endParaRPr sz="1300">
              <a:solidFill>
                <a:schemeClr val="dk1"/>
              </a:solidFill>
              <a:latin typeface="Century Gothic"/>
              <a:ea typeface="Century Gothic"/>
              <a:cs typeface="Century Gothic"/>
              <a:sym typeface="Century Gothic"/>
            </a:endParaRPr>
          </a:p>
        </p:txBody>
      </p:sp>
      <p:sp>
        <p:nvSpPr>
          <p:cNvPr id="193" name="Google Shape;193;p24"/>
          <p:cNvSpPr/>
          <p:nvPr/>
        </p:nvSpPr>
        <p:spPr>
          <a:xfrm>
            <a:off x="5181600" y="3707750"/>
            <a:ext cx="32796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Mosquito count &amp; WNV presence in Sep 2013</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199" name="Google Shape;199;p25"/>
          <p:cNvSpPr txBox="1"/>
          <p:nvPr>
            <p:ph idx="1" type="body"/>
          </p:nvPr>
        </p:nvSpPr>
        <p:spPr>
          <a:xfrm>
            <a:off x="311700" y="1140700"/>
            <a:ext cx="85206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5"/>
                </a:solidFill>
                <a:latin typeface="Century Gothic"/>
                <a:ea typeface="Century Gothic"/>
                <a:cs typeface="Century Gothic"/>
                <a:sym typeface="Century Gothic"/>
              </a:rPr>
              <a:t>Cross-correlation maps</a:t>
            </a:r>
            <a:r>
              <a:rPr lang="en" sz="1300">
                <a:solidFill>
                  <a:schemeClr val="dk1"/>
                </a:solidFill>
                <a:latin typeface="Century Gothic"/>
                <a:ea typeface="Century Gothic"/>
                <a:cs typeface="Century Gothic"/>
                <a:sym typeface="Century Gothic"/>
              </a:rPr>
              <a:t> (CCMs) depict Spearman rank-order correlations (Spearman rank order correlation coefficients) between various weather factors and the presence of the WNV virus.</a:t>
            </a:r>
            <a:endParaRPr sz="1300">
              <a:solidFill>
                <a:schemeClr val="dk1"/>
              </a:solidFill>
              <a:latin typeface="Century Gothic"/>
              <a:ea typeface="Century Gothic"/>
              <a:cs typeface="Century Gothic"/>
              <a:sym typeface="Century Gothic"/>
            </a:endParaRPr>
          </a:p>
          <a:p>
            <a:pPr indent="0" lvl="0" marL="0" rtl="0" algn="l">
              <a:spcBef>
                <a:spcPts val="1600"/>
              </a:spcBef>
              <a:spcAft>
                <a:spcPts val="1600"/>
              </a:spcAft>
              <a:buNone/>
            </a:pPr>
            <a:r>
              <a:t/>
            </a:r>
            <a:endParaRPr sz="1300">
              <a:solidFill>
                <a:schemeClr val="dk1"/>
              </a:solidFill>
              <a:latin typeface="Century Gothic"/>
              <a:ea typeface="Century Gothic"/>
              <a:cs typeface="Century Gothic"/>
              <a:sym typeface="Century Gothic"/>
            </a:endParaRPr>
          </a:p>
        </p:txBody>
      </p:sp>
      <p:sp>
        <p:nvSpPr>
          <p:cNvPr id="200" name="Google Shape;200;p2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Which weather features are the most predictive?</a:t>
            </a:r>
            <a:endParaRPr/>
          </a:p>
        </p:txBody>
      </p:sp>
      <p:sp>
        <p:nvSpPr>
          <p:cNvPr id="201" name="Google Shape;201;p25"/>
          <p:cNvSpPr/>
          <p:nvPr/>
        </p:nvSpPr>
        <p:spPr>
          <a:xfrm>
            <a:off x="6156275" y="1962275"/>
            <a:ext cx="2144400" cy="28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1:</a:t>
            </a:r>
            <a:r>
              <a:rPr lang="en" sz="1200">
                <a:solidFill>
                  <a:schemeClr val="dk1"/>
                </a:solidFill>
                <a:latin typeface="Century Gothic"/>
                <a:ea typeface="Century Gothic"/>
                <a:cs typeface="Century Gothic"/>
                <a:sym typeface="Century Gothic"/>
              </a:rPr>
              <a:t> Start week 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2:</a:t>
            </a:r>
            <a:r>
              <a:rPr lang="en" sz="1200">
                <a:solidFill>
                  <a:schemeClr val="dk1"/>
                </a:solidFill>
                <a:latin typeface="Century Gothic"/>
                <a:ea typeface="Century Gothic"/>
                <a:cs typeface="Century Gothic"/>
                <a:sym typeface="Century Gothic"/>
              </a:rPr>
              <a:t> End week</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This graph illustrates that the temperature averaged across </a:t>
            </a:r>
            <a:r>
              <a:rPr b="1" lang="en" sz="1200">
                <a:solidFill>
                  <a:schemeClr val="accent5"/>
                </a:solidFill>
                <a:latin typeface="Century Gothic"/>
                <a:ea typeface="Century Gothic"/>
                <a:cs typeface="Century Gothic"/>
                <a:sym typeface="Century Gothic"/>
              </a:rPr>
              <a:t>the past eight weeks </a:t>
            </a:r>
            <a:r>
              <a:rPr lang="en" sz="1200">
                <a:solidFill>
                  <a:srgbClr val="FFFFFF"/>
                </a:solidFill>
                <a:latin typeface="Century Gothic"/>
                <a:ea typeface="Century Gothic"/>
                <a:cs typeface="Century Gothic"/>
                <a:sym typeface="Century Gothic"/>
              </a:rPr>
              <a:t>has the highest correlation to the WNV presence.</a:t>
            </a:r>
            <a:endParaRPr sz="1200">
              <a:solidFill>
                <a:srgbClr val="FFFFFF"/>
              </a:solidFill>
              <a:latin typeface="Century Gothic"/>
              <a:ea typeface="Century Gothic"/>
              <a:cs typeface="Century Gothic"/>
              <a:sym typeface="Century Gothic"/>
            </a:endParaRPr>
          </a:p>
        </p:txBody>
      </p:sp>
      <p:pic>
        <p:nvPicPr>
          <p:cNvPr id="202" name="Google Shape;202;p25"/>
          <p:cNvPicPr preferRelativeResize="0"/>
          <p:nvPr/>
        </p:nvPicPr>
        <p:blipFill>
          <a:blip r:embed="rId3">
            <a:alphaModFix/>
          </a:blip>
          <a:stretch>
            <a:fillRect/>
          </a:stretch>
        </p:blipFill>
        <p:spPr>
          <a:xfrm>
            <a:off x="694625" y="1840288"/>
            <a:ext cx="4732000" cy="3026175"/>
          </a:xfrm>
          <a:prstGeom prst="rect">
            <a:avLst/>
          </a:prstGeom>
          <a:noFill/>
          <a:ln>
            <a:noFill/>
          </a:ln>
        </p:spPr>
      </p:pic>
      <p:sp>
        <p:nvSpPr>
          <p:cNvPr id="203" name="Google Shape;203;p25"/>
          <p:cNvSpPr/>
          <p:nvPr/>
        </p:nvSpPr>
        <p:spPr>
          <a:xfrm>
            <a:off x="4162159" y="4166609"/>
            <a:ext cx="335100" cy="277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4863575" y="1452750"/>
            <a:ext cx="3691053" cy="2535600"/>
          </a:xfrm>
          <a:prstGeom prst="rect">
            <a:avLst/>
          </a:prstGeom>
          <a:noFill/>
          <a:ln>
            <a:noFill/>
          </a:ln>
        </p:spPr>
      </p:pic>
      <p:sp>
        <p:nvSpPr>
          <p:cNvPr id="209" name="Google Shape;209;p2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10" name="Google Shape;210;p2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11" name="Google Shape;211;p26"/>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Daylight Hours: avglight_week8_8, avglight_week1_1</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12" name="Google Shape;212;p26"/>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a:t>
            </a:r>
            <a:r>
              <a:rPr lang="en" sz="1300">
                <a:solidFill>
                  <a:schemeClr val="dk1"/>
                </a:solidFill>
                <a:latin typeface="Century Gothic"/>
                <a:ea typeface="Century Gothic"/>
                <a:cs typeface="Century Gothic"/>
                <a:sym typeface="Century Gothic"/>
              </a:rPr>
              <a:t>: </a:t>
            </a:r>
            <a:r>
              <a:rPr lang="en" sz="1300">
                <a:solidFill>
                  <a:schemeClr val="dk1"/>
                </a:solidFill>
                <a:latin typeface="Century Gothic"/>
                <a:ea typeface="Century Gothic"/>
                <a:cs typeface="Century Gothic"/>
                <a:sym typeface="Century Gothic"/>
              </a:rPr>
              <a:t>avghumid_week7_8,</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avghumid_week1_2, avghumid_week3_6</a:t>
            </a:r>
            <a:endParaRPr sz="1300">
              <a:solidFill>
                <a:schemeClr val="dk1"/>
              </a:solidFill>
              <a:latin typeface="Century Gothic"/>
              <a:ea typeface="Century Gothic"/>
              <a:cs typeface="Century Gothic"/>
              <a:sym typeface="Century Gothic"/>
            </a:endParaRPr>
          </a:p>
        </p:txBody>
      </p:sp>
      <p:sp>
        <p:nvSpPr>
          <p:cNvPr id="214" name="Google Shape;214;p26"/>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6"/>
          <p:cNvPicPr preferRelativeResize="0"/>
          <p:nvPr/>
        </p:nvPicPr>
        <p:blipFill>
          <a:blip r:embed="rId4">
            <a:alphaModFix/>
          </a:blip>
          <a:stretch>
            <a:fillRect/>
          </a:stretch>
        </p:blipFill>
        <p:spPr>
          <a:xfrm>
            <a:off x="406825" y="1452752"/>
            <a:ext cx="4063257" cy="2535600"/>
          </a:xfrm>
          <a:prstGeom prst="rect">
            <a:avLst/>
          </a:prstGeom>
          <a:noFill/>
          <a:ln>
            <a:noFill/>
          </a:ln>
        </p:spPr>
      </p:pic>
      <p:sp>
        <p:nvSpPr>
          <p:cNvPr id="217" name="Google Shape;217;p26"/>
          <p:cNvSpPr/>
          <p:nvPr/>
        </p:nvSpPr>
        <p:spPr>
          <a:xfrm>
            <a:off x="3302532" y="1744561"/>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1272507" y="3383386"/>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4716100" y="1429138"/>
            <a:ext cx="3914325" cy="2582813"/>
          </a:xfrm>
          <a:prstGeom prst="rect">
            <a:avLst/>
          </a:prstGeom>
          <a:noFill/>
          <a:ln>
            <a:noFill/>
          </a:ln>
        </p:spPr>
      </p:pic>
      <p:pic>
        <p:nvPicPr>
          <p:cNvPr id="224" name="Google Shape;224;p27"/>
          <p:cNvPicPr preferRelativeResize="0"/>
          <p:nvPr/>
        </p:nvPicPr>
        <p:blipFill>
          <a:blip r:embed="rId4">
            <a:alphaModFix/>
          </a:blip>
          <a:stretch>
            <a:fillRect/>
          </a:stretch>
        </p:blipFill>
        <p:spPr>
          <a:xfrm>
            <a:off x="423125" y="1452750"/>
            <a:ext cx="3914336" cy="2535600"/>
          </a:xfrm>
          <a:prstGeom prst="rect">
            <a:avLst/>
          </a:prstGeom>
          <a:noFill/>
          <a:ln>
            <a:noFill/>
          </a:ln>
        </p:spPr>
      </p:pic>
      <p:sp>
        <p:nvSpPr>
          <p:cNvPr id="225" name="Google Shape;225;p2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26" name="Google Shape;226;p2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27" name="Google Shape;227;p27"/>
          <p:cNvSpPr/>
          <p:nvPr/>
        </p:nvSpPr>
        <p:spPr>
          <a:xfrm>
            <a:off x="1199200" y="33665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Precipitation</a:t>
            </a:r>
            <a:r>
              <a:rPr lang="en" sz="1300">
                <a:solidFill>
                  <a:schemeClr val="dk1"/>
                </a:solidFill>
                <a:latin typeface="Century Gothic"/>
                <a:ea typeface="Century Gothic"/>
                <a:cs typeface="Century Gothic"/>
                <a:sym typeface="Century Gothic"/>
              </a:rPr>
              <a:t>: avgrain_week1_1, avgrain_week3_7 </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29" name="Google Shape;229;p27"/>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 </a:t>
            </a:r>
            <a:r>
              <a:rPr lang="en" sz="1300">
                <a:solidFill>
                  <a:schemeClr val="dk1"/>
                </a:solidFill>
                <a:latin typeface="Century Gothic"/>
                <a:ea typeface="Century Gothic"/>
                <a:cs typeface="Century Gothic"/>
                <a:sym typeface="Century Gothic"/>
              </a:rPr>
              <a:t>avgwind_week5_7, avgwind_week1_4</a:t>
            </a:r>
            <a:endParaRPr sz="1300">
              <a:solidFill>
                <a:schemeClr val="dk1"/>
              </a:solidFill>
              <a:latin typeface="Century Gothic"/>
              <a:ea typeface="Century Gothic"/>
              <a:cs typeface="Century Gothic"/>
              <a:sym typeface="Century Gothic"/>
            </a:endParaRPr>
          </a:p>
        </p:txBody>
      </p:sp>
      <p:sp>
        <p:nvSpPr>
          <p:cNvPr id="231" name="Google Shape;231;p27"/>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955975" y="28819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III</a:t>
            </a:r>
            <a:endParaRPr b="1"/>
          </a:p>
          <a:p>
            <a:pPr indent="0" lvl="0" marL="0" rtl="0" algn="l">
              <a:spcBef>
                <a:spcPts val="0"/>
              </a:spcBef>
              <a:spcAft>
                <a:spcPts val="0"/>
              </a:spcAft>
              <a:buNone/>
            </a:pPr>
            <a:r>
              <a:rPr lang="en" sz="4500"/>
              <a:t>Data Modelling</a:t>
            </a:r>
            <a:endParaRPr sz="4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modelling</a:t>
            </a:r>
            <a:endParaRPr/>
          </a:p>
        </p:txBody>
      </p:sp>
      <p:sp>
        <p:nvSpPr>
          <p:cNvPr id="244" name="Google Shape;24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no recurrence model would validate on the train data with a 95% accuracy rate. </a:t>
            </a:r>
            <a:r>
              <a:rPr b="1" lang="en" sz="1700">
                <a:solidFill>
                  <a:schemeClr val="accent5"/>
                </a:solidFill>
                <a:latin typeface="Century Gothic"/>
                <a:ea typeface="Century Gothic"/>
                <a:cs typeface="Century Gothic"/>
                <a:sym typeface="Century Gothic"/>
              </a:rPr>
              <a:t>Is this constructive?</a:t>
            </a:r>
            <a:endParaRPr b="1" sz="1700">
              <a:solidFill>
                <a:schemeClr val="accent5"/>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Given that the aim is to predict where the west nile virus might occur, i</a:t>
            </a:r>
            <a:r>
              <a:rPr lang="en" sz="1700">
                <a:solidFill>
                  <a:srgbClr val="FFFFFF"/>
                </a:solidFill>
                <a:latin typeface="Century Gothic"/>
                <a:ea typeface="Century Gothic"/>
                <a:cs typeface="Century Gothic"/>
                <a:sym typeface="Century Gothic"/>
              </a:rPr>
              <a:t>n this situation,</a:t>
            </a:r>
            <a:r>
              <a:rPr lang="en" sz="1700">
                <a:solidFill>
                  <a:schemeClr val="accent5"/>
                </a:solidFill>
                <a:latin typeface="Century Gothic"/>
                <a:ea typeface="Century Gothic"/>
                <a:cs typeface="Century Gothic"/>
                <a:sym typeface="Century Gothic"/>
              </a:rPr>
              <a:t> </a:t>
            </a:r>
            <a:r>
              <a:rPr b="1" lang="en" sz="1700">
                <a:solidFill>
                  <a:schemeClr val="accent5"/>
                </a:solidFill>
                <a:latin typeface="Century Gothic"/>
                <a:ea typeface="Century Gothic"/>
                <a:cs typeface="Century Gothic"/>
                <a:sym typeface="Century Gothic"/>
              </a:rPr>
              <a:t>we are looking for a model that picks out as many positive predictions as possible.</a:t>
            </a:r>
            <a:endParaRPr b="1" sz="1700">
              <a:solidFill>
                <a:schemeClr val="accent5"/>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Sensitivity (SN) is calculated as the number of correct positive predictions divided by the total number of positives. It is also called recall (REC) or true positive rate (TPR).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b="1" lang="en" sz="1700">
                <a:solidFill>
                  <a:schemeClr val="accent5"/>
                </a:solidFill>
                <a:latin typeface="Century Gothic"/>
                <a:ea typeface="Century Gothic"/>
                <a:cs typeface="Century Gothic"/>
                <a:sym typeface="Century Gothic"/>
              </a:rPr>
              <a:t>T</a:t>
            </a:r>
            <a:r>
              <a:rPr b="1" lang="en" sz="1700">
                <a:solidFill>
                  <a:schemeClr val="accent5"/>
                </a:solidFill>
                <a:latin typeface="Century Gothic"/>
                <a:ea typeface="Century Gothic"/>
                <a:cs typeface="Century Gothic"/>
                <a:sym typeface="Century Gothic"/>
              </a:rPr>
              <a:t>he best metric to maximise might then be the recall, or sensitivity rate</a:t>
            </a:r>
            <a:r>
              <a:rPr b="1" lang="en" sz="1700">
                <a:solidFill>
                  <a:srgbClr val="FFFFFF"/>
                </a:solidFill>
                <a:latin typeface="Century Gothic"/>
                <a:ea typeface="Century Gothic"/>
                <a:cs typeface="Century Gothic"/>
                <a:sym typeface="Century Gothic"/>
              </a:rPr>
              <a:t>. </a:t>
            </a:r>
            <a:r>
              <a:rPr lang="en" sz="1700">
                <a:solidFill>
                  <a:srgbClr val="FFFFFF"/>
                </a:solidFill>
                <a:latin typeface="Century Gothic"/>
                <a:ea typeface="Century Gothic"/>
                <a:cs typeface="Century Gothic"/>
                <a:sym typeface="Century Gothic"/>
              </a:rPr>
              <a:t>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models used were logistic regression, K nearest neighbours, decision tree, bagging classifier, random forest classifier, adaboost classifier, SVC, extratrees and XGboost</a:t>
            </a:r>
            <a:endParaRPr sz="1700">
              <a:solidFill>
                <a:srgbClr val="FFFFFF"/>
              </a:solidFill>
              <a:latin typeface="Century Gothic"/>
              <a:ea typeface="Century Gothic"/>
              <a:cs typeface="Century Gothic"/>
              <a:sym typeface="Century Gothic"/>
            </a:endParaRPr>
          </a:p>
        </p:txBody>
      </p:sp>
      <p:sp>
        <p:nvSpPr>
          <p:cNvPr id="245" name="Google Shape;245;p2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baseline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311700" y="187125"/>
            <a:ext cx="85206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Which is the best performing model?</a:t>
            </a:r>
            <a:endParaRPr sz="2000"/>
          </a:p>
        </p:txBody>
      </p:sp>
      <p:pic>
        <p:nvPicPr>
          <p:cNvPr id="251" name="Google Shape;251;p30"/>
          <p:cNvPicPr preferRelativeResize="0"/>
          <p:nvPr/>
        </p:nvPicPr>
        <p:blipFill>
          <a:blip r:embed="rId3">
            <a:alphaModFix/>
          </a:blip>
          <a:stretch>
            <a:fillRect/>
          </a:stretch>
        </p:blipFill>
        <p:spPr>
          <a:xfrm>
            <a:off x="901177" y="676336"/>
            <a:ext cx="7341650" cy="4368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311700" y="187125"/>
            <a:ext cx="85206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Which is the best performing model?</a:t>
            </a:r>
            <a:endParaRPr sz="2000"/>
          </a:p>
        </p:txBody>
      </p:sp>
      <p:pic>
        <p:nvPicPr>
          <p:cNvPr id="257" name="Google Shape;257;p31"/>
          <p:cNvPicPr preferRelativeResize="0"/>
          <p:nvPr/>
        </p:nvPicPr>
        <p:blipFill>
          <a:blip r:embed="rId3">
            <a:alphaModFix/>
          </a:blip>
          <a:stretch>
            <a:fillRect/>
          </a:stretch>
        </p:blipFill>
        <p:spPr>
          <a:xfrm>
            <a:off x="901177" y="676336"/>
            <a:ext cx="7341650" cy="4368679"/>
          </a:xfrm>
          <a:prstGeom prst="rect">
            <a:avLst/>
          </a:prstGeom>
          <a:noFill/>
          <a:ln>
            <a:noFill/>
          </a:ln>
        </p:spPr>
      </p:pic>
      <p:sp>
        <p:nvSpPr>
          <p:cNvPr id="258" name="Google Shape;258;p31"/>
          <p:cNvSpPr/>
          <p:nvPr/>
        </p:nvSpPr>
        <p:spPr>
          <a:xfrm>
            <a:off x="909350" y="1111425"/>
            <a:ext cx="7341600" cy="303000"/>
          </a:xfrm>
          <a:prstGeom prst="rect">
            <a:avLst/>
          </a:prstGeom>
          <a:solidFill>
            <a:srgbClr val="A8F885">
              <a:alpha val="2737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901200" y="3764525"/>
            <a:ext cx="7341600" cy="303000"/>
          </a:xfrm>
          <a:prstGeom prst="rect">
            <a:avLst/>
          </a:prstGeom>
          <a:solidFill>
            <a:srgbClr val="A8F885">
              <a:alpha val="2737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901200" y="4649450"/>
            <a:ext cx="7341600" cy="303000"/>
          </a:xfrm>
          <a:prstGeom prst="rect">
            <a:avLst/>
          </a:prstGeom>
          <a:solidFill>
            <a:srgbClr val="A8F885">
              <a:alpha val="2737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63" name="Google Shape;63;p1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trying to solve?</a:t>
            </a:r>
            <a:endParaRPr/>
          </a:p>
        </p:txBody>
      </p:sp>
      <p:pic>
        <p:nvPicPr>
          <p:cNvPr id="64" name="Google Shape;64;p14"/>
          <p:cNvPicPr preferRelativeResize="0"/>
          <p:nvPr/>
        </p:nvPicPr>
        <p:blipFill>
          <a:blip r:embed="rId3">
            <a:alphaModFix/>
          </a:blip>
          <a:stretch>
            <a:fillRect/>
          </a:stretch>
        </p:blipFill>
        <p:spPr>
          <a:xfrm>
            <a:off x="932250" y="1833563"/>
            <a:ext cx="1480525" cy="1513875"/>
          </a:xfrm>
          <a:prstGeom prst="rect">
            <a:avLst/>
          </a:prstGeom>
          <a:noFill/>
          <a:ln>
            <a:noFill/>
          </a:ln>
        </p:spPr>
      </p:pic>
      <p:sp>
        <p:nvSpPr>
          <p:cNvPr id="65" name="Google Shape;65;p14"/>
          <p:cNvSpPr/>
          <p:nvPr/>
        </p:nvSpPr>
        <p:spPr>
          <a:xfrm>
            <a:off x="122412" y="1529075"/>
            <a:ext cx="31002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Who are we?</a:t>
            </a:r>
            <a:endParaRPr b="1" sz="1600">
              <a:solidFill>
                <a:srgbClr val="FFFFFF"/>
              </a:solidFill>
              <a:latin typeface="Cambria"/>
              <a:ea typeface="Cambria"/>
              <a:cs typeface="Cambria"/>
              <a:sym typeface="Cambria"/>
            </a:endParaRPr>
          </a:p>
        </p:txBody>
      </p:sp>
      <p:grpSp>
        <p:nvGrpSpPr>
          <p:cNvPr id="66" name="Google Shape;66;p14"/>
          <p:cNvGrpSpPr/>
          <p:nvPr/>
        </p:nvGrpSpPr>
        <p:grpSpPr>
          <a:xfrm>
            <a:off x="2374275" y="2108650"/>
            <a:ext cx="1392600" cy="539150"/>
            <a:chOff x="2811075" y="2239825"/>
            <a:chExt cx="1392600" cy="539150"/>
          </a:xfrm>
        </p:grpSpPr>
        <p:sp>
          <p:nvSpPr>
            <p:cNvPr id="67" name="Google Shape;67;p14"/>
            <p:cNvSpPr/>
            <p:nvPr/>
          </p:nvSpPr>
          <p:spPr>
            <a:xfrm>
              <a:off x="2811075" y="2239825"/>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Key Project </a:t>
              </a:r>
              <a:endParaRPr b="1" sz="1200">
                <a:solidFill>
                  <a:srgbClr val="FFFFFF"/>
                </a:solidFill>
                <a:latin typeface="Cambria"/>
                <a:ea typeface="Cambria"/>
                <a:cs typeface="Cambria"/>
                <a:sym typeface="Cambria"/>
              </a:endParaRPr>
            </a:p>
            <a:p>
              <a:pPr indent="0" lvl="0" marL="0" rtl="0" algn="l">
                <a:spcBef>
                  <a:spcPts val="0"/>
                </a:spcBef>
                <a:spcAft>
                  <a:spcPts val="0"/>
                </a:spcAft>
                <a:buNone/>
              </a:pPr>
              <a:r>
                <a:t/>
              </a:r>
              <a:endParaRPr b="1" sz="1200">
                <a:solidFill>
                  <a:srgbClr val="FFFFFF"/>
                </a:solidFill>
                <a:latin typeface="Cambria"/>
                <a:ea typeface="Cambria"/>
                <a:cs typeface="Cambria"/>
                <a:sym typeface="Cambria"/>
              </a:endParaRPr>
            </a:p>
          </p:txBody>
        </p:sp>
        <p:sp>
          <p:nvSpPr>
            <p:cNvPr id="68" name="Google Shape;68;p14"/>
            <p:cNvSpPr/>
            <p:nvPr/>
          </p:nvSpPr>
          <p:spPr>
            <a:xfrm>
              <a:off x="3167025" y="2474475"/>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txBox="1"/>
          <p:nvPr/>
        </p:nvSpPr>
        <p:spPr>
          <a:xfrm>
            <a:off x="455775" y="3446575"/>
            <a:ext cx="22410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Data Science Team within the </a:t>
            </a:r>
            <a:r>
              <a:rPr b="1" lang="en" sz="900">
                <a:solidFill>
                  <a:srgbClr val="FFFFFF"/>
                </a:solidFill>
                <a:latin typeface="Century Gothic"/>
                <a:ea typeface="Century Gothic"/>
                <a:cs typeface="Century Gothic"/>
                <a:sym typeface="Century Gothic"/>
              </a:rPr>
              <a:t>Disease and Treatment Agency </a:t>
            </a:r>
            <a:endParaRPr b="1" sz="900">
              <a:solidFill>
                <a:srgbClr val="FFFFFF"/>
              </a:solidFill>
              <a:latin typeface="Century Gothic"/>
              <a:ea typeface="Century Gothic"/>
              <a:cs typeface="Century Gothic"/>
              <a:sym typeface="Century Gothic"/>
            </a:endParaRPr>
          </a:p>
          <a:p>
            <a:pPr indent="-285750" lvl="0" marL="457200" rtl="0" algn="l">
              <a:spcBef>
                <a:spcPts val="0"/>
              </a:spcBef>
              <a:spcAft>
                <a:spcPts val="0"/>
              </a:spcAft>
              <a:buClr>
                <a:srgbClr val="FFFFFF"/>
              </a:buClr>
              <a:buSzPts val="900"/>
              <a:buFont typeface="Century Gothic"/>
              <a:buChar char="●"/>
            </a:pPr>
            <a:r>
              <a:rPr b="1" lang="en" sz="900">
                <a:solidFill>
                  <a:srgbClr val="FFFFFF"/>
                </a:solidFill>
                <a:latin typeface="Century Gothic"/>
                <a:ea typeface="Century Gothic"/>
                <a:cs typeface="Century Gothic"/>
                <a:sym typeface="Century Gothic"/>
              </a:rPr>
              <a:t>Focus area: </a:t>
            </a:r>
            <a:r>
              <a:rPr lang="en" sz="900">
                <a:solidFill>
                  <a:srgbClr val="FFFFFF"/>
                </a:solidFill>
                <a:latin typeface="Century Gothic"/>
                <a:ea typeface="Century Gothic"/>
                <a:cs typeface="Century Gothic"/>
                <a:sym typeface="Century Gothic"/>
              </a:rPr>
              <a:t>Chicago</a:t>
            </a:r>
            <a:endParaRPr sz="900">
              <a:solidFill>
                <a:srgbClr val="FFFFFF"/>
              </a:solidFill>
              <a:latin typeface="Century Gothic"/>
              <a:ea typeface="Century Gothic"/>
              <a:cs typeface="Century Gothic"/>
              <a:sym typeface="Century Gothic"/>
            </a:endParaRPr>
          </a:p>
        </p:txBody>
      </p:sp>
      <p:grpSp>
        <p:nvGrpSpPr>
          <p:cNvPr id="70" name="Google Shape;70;p14"/>
          <p:cNvGrpSpPr/>
          <p:nvPr/>
        </p:nvGrpSpPr>
        <p:grpSpPr>
          <a:xfrm>
            <a:off x="3522750" y="1555775"/>
            <a:ext cx="2098500" cy="3125300"/>
            <a:chOff x="3893075" y="1631975"/>
            <a:chExt cx="2098500" cy="3125300"/>
          </a:xfrm>
        </p:grpSpPr>
        <p:pic>
          <p:nvPicPr>
            <p:cNvPr id="71" name="Google Shape;71;p14"/>
            <p:cNvPicPr preferRelativeResize="0"/>
            <p:nvPr/>
          </p:nvPicPr>
          <p:blipFill rotWithShape="1">
            <a:blip r:embed="rId4">
              <a:alphaModFix/>
            </a:blip>
            <a:srcRect b="1456" l="27050" r="14270" t="1465"/>
            <a:stretch/>
          </p:blipFill>
          <p:spPr>
            <a:xfrm>
              <a:off x="4208825" y="1904700"/>
              <a:ext cx="1638000" cy="1524000"/>
            </a:xfrm>
            <a:prstGeom prst="rect">
              <a:avLst/>
            </a:prstGeom>
            <a:noFill/>
            <a:ln>
              <a:noFill/>
            </a:ln>
          </p:spPr>
        </p:pic>
        <p:sp>
          <p:nvSpPr>
            <p:cNvPr id="72" name="Google Shape;72;p14"/>
            <p:cNvSpPr/>
            <p:nvPr/>
          </p:nvSpPr>
          <p:spPr>
            <a:xfrm>
              <a:off x="4007075" y="1631975"/>
              <a:ext cx="18705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West Nile Virus</a:t>
              </a:r>
              <a:endParaRPr b="1" sz="1600">
                <a:solidFill>
                  <a:srgbClr val="FFFFFF"/>
                </a:solidFill>
                <a:latin typeface="Cambria"/>
                <a:ea typeface="Cambria"/>
                <a:cs typeface="Cambria"/>
                <a:sym typeface="Cambria"/>
              </a:endParaRPr>
            </a:p>
          </p:txBody>
        </p:sp>
        <p:sp>
          <p:nvSpPr>
            <p:cNvPr id="73" name="Google Shape;73;p14"/>
            <p:cNvSpPr txBox="1"/>
            <p:nvPr/>
          </p:nvSpPr>
          <p:spPr>
            <a:xfrm>
              <a:off x="3893075" y="3522775"/>
              <a:ext cx="20985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West Nile Virus (WNV) has been prevalent in Windy City, Chicago, over the last few years.</a:t>
              </a:r>
              <a:endParaRPr sz="900">
                <a:solidFill>
                  <a:srgbClr val="FFFFFF"/>
                </a:solidFill>
                <a:latin typeface="Century Gothic"/>
                <a:ea typeface="Century Gothic"/>
                <a:cs typeface="Century Gothic"/>
                <a:sym typeface="Century Gothic"/>
              </a:endParaRPr>
            </a:p>
          </p:txBody>
        </p:sp>
      </p:grpSp>
      <p:sp>
        <p:nvSpPr>
          <p:cNvPr id="74" name="Google Shape;74;p14"/>
          <p:cNvSpPr txBox="1"/>
          <p:nvPr/>
        </p:nvSpPr>
        <p:spPr>
          <a:xfrm>
            <a:off x="6447225" y="1913975"/>
            <a:ext cx="2385000" cy="18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Century Gothic"/>
                <a:ea typeface="Century Gothic"/>
                <a:cs typeface="Century Gothic"/>
                <a:sym typeface="Century Gothic"/>
              </a:rPr>
              <a:t>To create a </a:t>
            </a:r>
            <a:r>
              <a:rPr b="1" lang="en" sz="1100">
                <a:solidFill>
                  <a:schemeClr val="accent5"/>
                </a:solidFill>
                <a:latin typeface="Century Gothic"/>
                <a:ea typeface="Century Gothic"/>
                <a:cs typeface="Century Gothic"/>
                <a:sym typeface="Century Gothic"/>
              </a:rPr>
              <a:t>predictive model</a:t>
            </a:r>
            <a:r>
              <a:rPr lang="en" sz="1100">
                <a:solidFill>
                  <a:schemeClr val="accent5"/>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for us to identify the presence of WNV at different locations, time of year and other factors in Windy City.</a:t>
            </a:r>
            <a:endParaRPr sz="1100">
              <a:solidFill>
                <a:srgbClr val="FFFFFF"/>
              </a:solidFill>
              <a:latin typeface="Century Gothic"/>
              <a:ea typeface="Century Gothic"/>
              <a:cs typeface="Century Gothic"/>
              <a:sym typeface="Century Gothic"/>
            </a:endParaRPr>
          </a:p>
          <a:p>
            <a:pPr indent="-285750" lvl="0" marL="457200" rtl="0" algn="l">
              <a:spcBef>
                <a:spcPts val="100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Identify problem areas in Windy City ahead of time</a:t>
            </a:r>
            <a:endParaRPr sz="900">
              <a:solidFill>
                <a:srgbClr val="FFFFFF"/>
              </a:solidFill>
              <a:latin typeface="Century Gothic"/>
              <a:ea typeface="Century Gothic"/>
              <a:cs typeface="Century Gothic"/>
              <a:sym typeface="Century Gothic"/>
            </a:endParaRPr>
          </a:p>
          <a:p>
            <a:pPr indent="-285750" lvl="0" marL="457200" rtl="0" algn="l">
              <a:spcBef>
                <a:spcPts val="1000"/>
              </a:spcBef>
              <a:spcAft>
                <a:spcPts val="100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Suggest suitable remedies to prevent the spread of West Nile Virus in the region</a:t>
            </a:r>
            <a:endParaRPr sz="900">
              <a:solidFill>
                <a:srgbClr val="FFFFFF"/>
              </a:solidFill>
              <a:latin typeface="Century Gothic"/>
              <a:ea typeface="Century Gothic"/>
              <a:cs typeface="Century Gothic"/>
              <a:sym typeface="Century Gothic"/>
            </a:endParaRPr>
          </a:p>
        </p:txBody>
      </p:sp>
      <p:sp>
        <p:nvSpPr>
          <p:cNvPr id="75" name="Google Shape;75;p14"/>
          <p:cNvSpPr/>
          <p:nvPr/>
        </p:nvSpPr>
        <p:spPr>
          <a:xfrm>
            <a:off x="6727500" y="1555775"/>
            <a:ext cx="1677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Our Mission</a:t>
            </a:r>
            <a:endParaRPr b="1" sz="1600">
              <a:solidFill>
                <a:srgbClr val="FFFFFF"/>
              </a:solidFill>
              <a:latin typeface="Cambria"/>
              <a:ea typeface="Cambria"/>
              <a:cs typeface="Cambria"/>
              <a:sym typeface="Cambria"/>
            </a:endParaRPr>
          </a:p>
        </p:txBody>
      </p:sp>
      <p:sp>
        <p:nvSpPr>
          <p:cNvPr id="76" name="Google Shape;76;p14"/>
          <p:cNvSpPr/>
          <p:nvPr/>
        </p:nvSpPr>
        <p:spPr>
          <a:xfrm>
            <a:off x="5617450" y="2352850"/>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261500" y="2108650"/>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Goals</a:t>
            </a:r>
            <a:endParaRPr b="1" sz="1200">
              <a:solidFill>
                <a:srgbClr val="FFFFFF"/>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the best performing model</a:t>
            </a:r>
            <a:endParaRPr/>
          </a:p>
        </p:txBody>
      </p:sp>
      <p:sp>
        <p:nvSpPr>
          <p:cNvPr id="266" name="Google Shape;26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7" name="Google Shape;267;p32"/>
          <p:cNvPicPr preferRelativeResize="0"/>
          <p:nvPr/>
        </p:nvPicPr>
        <p:blipFill>
          <a:blip r:embed="rId3">
            <a:alphaModFix/>
          </a:blip>
          <a:stretch>
            <a:fillRect/>
          </a:stretch>
        </p:blipFill>
        <p:spPr>
          <a:xfrm>
            <a:off x="147700" y="1152475"/>
            <a:ext cx="8848599" cy="3694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56575" y="245600"/>
            <a:ext cx="4045200" cy="9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Best features</a:t>
            </a:r>
            <a:endParaRPr/>
          </a:p>
        </p:txBody>
      </p:sp>
      <p:sp>
        <p:nvSpPr>
          <p:cNvPr id="273" name="Google Shape;273;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33"/>
          <p:cNvPicPr preferRelativeResize="0"/>
          <p:nvPr/>
        </p:nvPicPr>
        <p:blipFill>
          <a:blip r:embed="rId3">
            <a:alphaModFix/>
          </a:blip>
          <a:stretch>
            <a:fillRect/>
          </a:stretch>
        </p:blipFill>
        <p:spPr>
          <a:xfrm>
            <a:off x="4572000" y="0"/>
            <a:ext cx="4572001" cy="5143499"/>
          </a:xfrm>
          <a:prstGeom prst="rect">
            <a:avLst/>
          </a:prstGeom>
          <a:noFill/>
          <a:ln>
            <a:noFill/>
          </a:ln>
        </p:spPr>
      </p:pic>
      <p:sp>
        <p:nvSpPr>
          <p:cNvPr id="275" name="Google Shape;275;p33"/>
          <p:cNvSpPr txBox="1"/>
          <p:nvPr/>
        </p:nvSpPr>
        <p:spPr>
          <a:xfrm>
            <a:off x="356575" y="1332350"/>
            <a:ext cx="4045200" cy="33825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b="1" lang="en" sz="1200">
                <a:solidFill>
                  <a:schemeClr val="accent5"/>
                </a:solidFill>
                <a:latin typeface="Century Gothic"/>
                <a:ea typeface="Century Gothic"/>
                <a:cs typeface="Century Gothic"/>
                <a:sym typeface="Century Gothic"/>
              </a:rPr>
              <a:t>Week</a:t>
            </a:r>
            <a:r>
              <a:rPr lang="en" sz="1200">
                <a:solidFill>
                  <a:srgbClr val="FFFFFF"/>
                </a:solidFill>
                <a:latin typeface="Century Gothic"/>
                <a:ea typeface="Century Gothic"/>
                <a:cs typeface="Century Gothic"/>
                <a:sym typeface="Century Gothic"/>
              </a:rPr>
              <a:t> was a suitable proxy for season of the year</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Day of the year and month of the year were also tested but did not improve the model</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presence of the </a:t>
            </a:r>
            <a:r>
              <a:rPr b="1" lang="en" sz="1200">
                <a:solidFill>
                  <a:schemeClr val="accent5"/>
                </a:solidFill>
                <a:latin typeface="Century Gothic"/>
                <a:ea typeface="Century Gothic"/>
                <a:cs typeface="Century Gothic"/>
                <a:sym typeface="Century Gothic"/>
              </a:rPr>
              <a:t>3 primary mosquito vectors </a:t>
            </a:r>
            <a:r>
              <a:rPr lang="en" sz="1200">
                <a:solidFill>
                  <a:srgbClr val="FFFFFF"/>
                </a:solidFill>
                <a:latin typeface="Century Gothic"/>
                <a:ea typeface="Century Gothic"/>
                <a:cs typeface="Century Gothic"/>
                <a:sym typeface="Century Gothic"/>
              </a:rPr>
              <a:t>strongly predicted the presence of WNV</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b="1" lang="en" sz="1200">
                <a:solidFill>
                  <a:schemeClr val="accent5"/>
                </a:solidFill>
                <a:latin typeface="Century Gothic"/>
                <a:ea typeface="Century Gothic"/>
                <a:cs typeface="Century Gothic"/>
                <a:sym typeface="Century Gothic"/>
              </a:rPr>
              <a:t>Weather features were also effective </a:t>
            </a:r>
            <a:r>
              <a:rPr lang="en" sz="1200">
                <a:solidFill>
                  <a:srgbClr val="FFFFFF"/>
                </a:solidFill>
                <a:latin typeface="Century Gothic"/>
                <a:ea typeface="Century Gothic"/>
                <a:cs typeface="Century Gothic"/>
                <a:sym typeface="Century Gothic"/>
              </a:rPr>
              <a:t>in predicting WNV presence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Finally, </a:t>
            </a:r>
            <a:r>
              <a:rPr b="1" lang="en" sz="1200">
                <a:solidFill>
                  <a:schemeClr val="accent5"/>
                </a:solidFill>
                <a:latin typeface="Century Gothic"/>
                <a:ea typeface="Century Gothic"/>
                <a:cs typeface="Century Gothic"/>
                <a:sym typeface="Century Gothic"/>
              </a:rPr>
              <a:t>geographical features </a:t>
            </a:r>
            <a:r>
              <a:rPr lang="en" sz="1200">
                <a:solidFill>
                  <a:srgbClr val="FFFFFF"/>
                </a:solidFill>
                <a:latin typeface="Century Gothic"/>
                <a:ea typeface="Century Gothic"/>
                <a:cs typeface="Century Gothic"/>
                <a:sym typeface="Century Gothic"/>
              </a:rPr>
              <a:t>such as cluster, latitude and longitude had the remaining explanatory power</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IV</a:t>
            </a:r>
            <a:endParaRPr b="1"/>
          </a:p>
          <a:p>
            <a:pPr indent="0" lvl="0" marL="0" rtl="0" algn="l">
              <a:spcBef>
                <a:spcPts val="0"/>
              </a:spcBef>
              <a:spcAft>
                <a:spcPts val="0"/>
              </a:spcAft>
              <a:buNone/>
            </a:pPr>
            <a:r>
              <a:rPr lang="en" sz="4500"/>
              <a:t>Key Findings &amp; Recommendations</a:t>
            </a:r>
            <a:endParaRPr sz="4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286" name="Google Shape;286;p3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best predicts the presence of the West Nile Virus?</a:t>
            </a:r>
            <a:endParaRPr/>
          </a:p>
        </p:txBody>
      </p:sp>
      <p:sp>
        <p:nvSpPr>
          <p:cNvPr id="287" name="Google Shape;287;p35"/>
          <p:cNvSpPr/>
          <p:nvPr/>
        </p:nvSpPr>
        <p:spPr>
          <a:xfrm>
            <a:off x="1026750"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Seasonality</a:t>
            </a:r>
            <a:endParaRPr b="1" sz="1600">
              <a:solidFill>
                <a:schemeClr val="accent5"/>
              </a:solidFill>
              <a:latin typeface="Century Gothic"/>
              <a:ea typeface="Century Gothic"/>
              <a:cs typeface="Century Gothic"/>
              <a:sym typeface="Century Gothic"/>
            </a:endParaRPr>
          </a:p>
        </p:txBody>
      </p:sp>
      <p:sp>
        <p:nvSpPr>
          <p:cNvPr id="288" name="Google Shape;288;p35"/>
          <p:cNvSpPr txBox="1"/>
          <p:nvPr/>
        </p:nvSpPr>
        <p:spPr>
          <a:xfrm>
            <a:off x="356575"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Our most predictive feature was the </a:t>
            </a:r>
            <a:r>
              <a:rPr b="1" lang="en" sz="1200">
                <a:solidFill>
                  <a:srgbClr val="FFFFFF"/>
                </a:solidFill>
                <a:latin typeface="Century Gothic"/>
                <a:ea typeface="Century Gothic"/>
                <a:cs typeface="Century Gothic"/>
                <a:sym typeface="Century Gothic"/>
              </a:rPr>
              <a:t>week of the year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As we saw from our EDA, the month of August and the weeks within it </a:t>
            </a:r>
            <a:r>
              <a:rPr b="1" lang="en" sz="1200">
                <a:solidFill>
                  <a:srgbClr val="FFFFFF"/>
                </a:solidFill>
                <a:latin typeface="Century Gothic"/>
                <a:ea typeface="Century Gothic"/>
                <a:cs typeface="Century Gothic"/>
                <a:sym typeface="Century Gothic"/>
              </a:rPr>
              <a:t>provide a timeframe</a:t>
            </a:r>
            <a:r>
              <a:rPr lang="en" sz="1200">
                <a:solidFill>
                  <a:srgbClr val="FFFFFF"/>
                </a:solidFill>
                <a:latin typeface="Century Gothic"/>
                <a:ea typeface="Century Gothic"/>
                <a:cs typeface="Century Gothic"/>
                <a:sym typeface="Century Gothic"/>
              </a:rPr>
              <a:t> where mosquitoes are most likely to carry the virus</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
        <p:nvSpPr>
          <p:cNvPr id="289" name="Google Shape;289;p35"/>
          <p:cNvSpPr/>
          <p:nvPr/>
        </p:nvSpPr>
        <p:spPr>
          <a:xfrm>
            <a:off x="3825575"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a:t>
            </a:r>
            <a:endParaRPr b="1" sz="1600">
              <a:solidFill>
                <a:schemeClr val="accent5"/>
              </a:solidFill>
              <a:latin typeface="Century Gothic"/>
              <a:ea typeface="Century Gothic"/>
              <a:cs typeface="Century Gothic"/>
              <a:sym typeface="Century Gothic"/>
            </a:endParaRPr>
          </a:p>
        </p:txBody>
      </p:sp>
      <p:sp>
        <p:nvSpPr>
          <p:cNvPr id="290" name="Google Shape;290;p35"/>
          <p:cNvSpPr txBox="1"/>
          <p:nvPr/>
        </p:nvSpPr>
        <p:spPr>
          <a:xfrm>
            <a:off x="31554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Lagged and averaged weather data from </a:t>
            </a:r>
            <a:r>
              <a:rPr b="1" lang="en" sz="1200">
                <a:solidFill>
                  <a:srgbClr val="FFFFFF"/>
                </a:solidFill>
                <a:latin typeface="Century Gothic"/>
                <a:ea typeface="Century Gothic"/>
                <a:cs typeface="Century Gothic"/>
                <a:sym typeface="Century Gothic"/>
              </a:rPr>
              <a:t>different time periods in the past eight weeks</a:t>
            </a:r>
            <a:r>
              <a:rPr lang="en" sz="1200">
                <a:solidFill>
                  <a:srgbClr val="FFFFFF"/>
                </a:solidFill>
                <a:latin typeface="Century Gothic"/>
                <a:ea typeface="Century Gothic"/>
                <a:cs typeface="Century Gothic"/>
                <a:sym typeface="Century Gothic"/>
              </a:rPr>
              <a:t> proved to be predictive of the virus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Certain weather conditions in the past, including </a:t>
            </a:r>
            <a:r>
              <a:rPr b="1" lang="en" sz="1200">
                <a:solidFill>
                  <a:srgbClr val="FFFFFF"/>
                </a:solidFill>
                <a:latin typeface="Century Gothic"/>
                <a:ea typeface="Century Gothic"/>
                <a:cs typeface="Century Gothic"/>
                <a:sym typeface="Century Gothic"/>
              </a:rPr>
              <a:t>temperature, length of day and wind speed</a:t>
            </a:r>
            <a:r>
              <a:rPr lang="en" sz="1200">
                <a:solidFill>
                  <a:srgbClr val="FFFFFF"/>
                </a:solidFill>
                <a:latin typeface="Century Gothic"/>
                <a:ea typeface="Century Gothic"/>
                <a:cs typeface="Century Gothic"/>
                <a:sym typeface="Century Gothic"/>
              </a:rPr>
              <a:t>, affect the likelihood of whether the virus is present</a:t>
            </a:r>
            <a:endParaRPr sz="1200">
              <a:solidFill>
                <a:srgbClr val="FFFFFF"/>
              </a:solidFill>
              <a:latin typeface="Century Gothic"/>
              <a:ea typeface="Century Gothic"/>
              <a:cs typeface="Century Gothic"/>
              <a:sym typeface="Century Gothic"/>
            </a:endParaRPr>
          </a:p>
        </p:txBody>
      </p:sp>
      <p:sp>
        <p:nvSpPr>
          <p:cNvPr id="291" name="Google Shape;291;p35"/>
          <p:cNvSpPr/>
          <p:nvPr/>
        </p:nvSpPr>
        <p:spPr>
          <a:xfrm>
            <a:off x="6432700" y="2377725"/>
            <a:ext cx="19671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Location</a:t>
            </a:r>
            <a:endParaRPr b="1" sz="1600">
              <a:solidFill>
                <a:schemeClr val="accent5"/>
              </a:solidFill>
              <a:latin typeface="Century Gothic"/>
              <a:ea typeface="Century Gothic"/>
              <a:cs typeface="Century Gothic"/>
              <a:sym typeface="Century Gothic"/>
            </a:endParaRPr>
          </a:p>
        </p:txBody>
      </p:sp>
      <p:sp>
        <p:nvSpPr>
          <p:cNvPr id="292" name="Google Shape;292;p35"/>
          <p:cNvSpPr txBox="1"/>
          <p:nvPr/>
        </p:nvSpPr>
        <p:spPr>
          <a:xfrm>
            <a:off x="60336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Location features, including </a:t>
            </a:r>
            <a:r>
              <a:rPr b="1" lang="en" sz="1200">
                <a:solidFill>
                  <a:srgbClr val="FFFFFF"/>
                </a:solidFill>
                <a:latin typeface="Century Gothic"/>
                <a:ea typeface="Century Gothic"/>
                <a:cs typeface="Century Gothic"/>
                <a:sym typeface="Century Gothic"/>
              </a:rPr>
              <a:t>longitude and cluster categories</a:t>
            </a:r>
            <a:r>
              <a:rPr lang="en" sz="1200">
                <a:solidFill>
                  <a:srgbClr val="FFFFFF"/>
                </a:solidFill>
                <a:latin typeface="Century Gothic"/>
                <a:ea typeface="Century Gothic"/>
                <a:cs typeface="Century Gothic"/>
                <a:sym typeface="Century Gothic"/>
              </a:rPr>
              <a:t>, were also predictive</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mosquitos tend to breed in certain ‘hotspots’ over the years, which may be due to the </a:t>
            </a:r>
            <a:r>
              <a:rPr b="1" lang="en" sz="1200">
                <a:solidFill>
                  <a:srgbClr val="FFFFFF"/>
                </a:solidFill>
                <a:latin typeface="Century Gothic"/>
                <a:ea typeface="Century Gothic"/>
                <a:cs typeface="Century Gothic"/>
                <a:sym typeface="Century Gothic"/>
              </a:rPr>
              <a:t>physical conditions</a:t>
            </a:r>
            <a:r>
              <a:rPr lang="en" sz="1200">
                <a:solidFill>
                  <a:srgbClr val="FFFFFF"/>
                </a:solidFill>
                <a:latin typeface="Century Gothic"/>
                <a:ea typeface="Century Gothic"/>
                <a:cs typeface="Century Gothic"/>
                <a:sym typeface="Century Gothic"/>
              </a:rPr>
              <a:t> of the area or </a:t>
            </a:r>
            <a:r>
              <a:rPr b="1" lang="en" sz="1200">
                <a:solidFill>
                  <a:srgbClr val="FFFFFF"/>
                </a:solidFill>
                <a:latin typeface="Century Gothic"/>
                <a:ea typeface="Century Gothic"/>
                <a:cs typeface="Century Gothic"/>
                <a:sym typeface="Century Gothic"/>
              </a:rPr>
              <a:t>living habits</a:t>
            </a:r>
            <a:r>
              <a:rPr lang="en" sz="1200">
                <a:solidFill>
                  <a:srgbClr val="FFFFFF"/>
                </a:solidFill>
                <a:latin typeface="Century Gothic"/>
                <a:ea typeface="Century Gothic"/>
                <a:cs typeface="Century Gothic"/>
                <a:sym typeface="Century Gothic"/>
              </a:rPr>
              <a:t> of the population in that area.</a:t>
            </a:r>
            <a:endParaRPr sz="1200">
              <a:solidFill>
                <a:srgbClr val="FFFFFF"/>
              </a:solidFill>
              <a:latin typeface="Century Gothic"/>
              <a:ea typeface="Century Gothic"/>
              <a:cs typeface="Century Gothic"/>
              <a:sym typeface="Century Gothic"/>
            </a:endParaRPr>
          </a:p>
        </p:txBody>
      </p:sp>
      <p:pic>
        <p:nvPicPr>
          <p:cNvPr id="293" name="Google Shape;293;p35"/>
          <p:cNvPicPr preferRelativeResize="0"/>
          <p:nvPr/>
        </p:nvPicPr>
        <p:blipFill>
          <a:blip r:embed="rId3">
            <a:alphaModFix/>
          </a:blip>
          <a:stretch>
            <a:fillRect/>
          </a:stretch>
        </p:blipFill>
        <p:spPr>
          <a:xfrm>
            <a:off x="4072113" y="1367163"/>
            <a:ext cx="848525" cy="848525"/>
          </a:xfrm>
          <a:prstGeom prst="rect">
            <a:avLst/>
          </a:prstGeom>
          <a:noFill/>
          <a:ln>
            <a:noFill/>
          </a:ln>
        </p:spPr>
      </p:pic>
      <p:pic>
        <p:nvPicPr>
          <p:cNvPr id="294" name="Google Shape;294;p35"/>
          <p:cNvPicPr preferRelativeResize="0"/>
          <p:nvPr/>
        </p:nvPicPr>
        <p:blipFill>
          <a:blip r:embed="rId4">
            <a:alphaModFix/>
          </a:blip>
          <a:stretch>
            <a:fillRect/>
          </a:stretch>
        </p:blipFill>
        <p:spPr>
          <a:xfrm>
            <a:off x="1273300" y="1367175"/>
            <a:ext cx="848500" cy="848500"/>
          </a:xfrm>
          <a:prstGeom prst="rect">
            <a:avLst/>
          </a:prstGeom>
          <a:noFill/>
          <a:ln>
            <a:noFill/>
          </a:ln>
        </p:spPr>
      </p:pic>
      <p:pic>
        <p:nvPicPr>
          <p:cNvPr id="295" name="Google Shape;295;p35"/>
          <p:cNvPicPr preferRelativeResize="0"/>
          <p:nvPr/>
        </p:nvPicPr>
        <p:blipFill>
          <a:blip r:embed="rId5">
            <a:alphaModFix/>
          </a:blip>
          <a:stretch>
            <a:fillRect/>
          </a:stretch>
        </p:blipFill>
        <p:spPr>
          <a:xfrm>
            <a:off x="6992000" y="1367175"/>
            <a:ext cx="848500" cy="8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301" name="Google Shape;301;p3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Cost-Benefit Analysis of Spraying Insecticide</a:t>
            </a:r>
            <a:endParaRPr/>
          </a:p>
        </p:txBody>
      </p:sp>
      <p:sp>
        <p:nvSpPr>
          <p:cNvPr id="302" name="Google Shape;302;p36"/>
          <p:cNvSpPr txBox="1"/>
          <p:nvPr/>
        </p:nvSpPr>
        <p:spPr>
          <a:xfrm>
            <a:off x="436275" y="1257400"/>
            <a:ext cx="8043300" cy="34875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Cost:</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It cost approximately USD$25,000 to spray an area of 28 squared km by Vector Disease Control International, the provider for Chicago this year.</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Scaling appropriately, the cost would be about </a:t>
            </a:r>
            <a:r>
              <a:rPr b="1" lang="en" sz="1300">
                <a:solidFill>
                  <a:schemeClr val="accent5"/>
                </a:solidFill>
                <a:latin typeface="Century Gothic"/>
                <a:ea typeface="Century Gothic"/>
                <a:cs typeface="Century Gothic"/>
                <a:sym typeface="Century Gothic"/>
              </a:rPr>
              <a:t>USD$540,000</a:t>
            </a:r>
            <a:r>
              <a:rPr lang="en" sz="1300">
                <a:solidFill>
                  <a:srgbClr val="FFFFFF"/>
                </a:solidFill>
                <a:latin typeface="Century Gothic"/>
                <a:ea typeface="Century Gothic"/>
                <a:cs typeface="Century Gothic"/>
                <a:sym typeface="Century Gothic"/>
              </a:rPr>
              <a:t>.</a:t>
            </a:r>
            <a:endParaRPr sz="1300">
              <a:solidFill>
                <a:srgbClr val="FFFFFF"/>
              </a:solidFill>
              <a:latin typeface="Century Gothic"/>
              <a:ea typeface="Century Gothic"/>
              <a:cs typeface="Century Gothic"/>
              <a:sym typeface="Century Gothic"/>
            </a:endParaRPr>
          </a:p>
          <a:p>
            <a:pPr indent="-196850" lvl="0" marL="2286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Benefit</a:t>
            </a:r>
            <a:endParaRPr sz="1300">
              <a:solidFill>
                <a:schemeClr val="dk1"/>
              </a:solidFill>
              <a:latin typeface="Century Gothic"/>
              <a:ea typeface="Century Gothic"/>
              <a:cs typeface="Century Gothic"/>
              <a:sym typeface="Century Gothic"/>
            </a:endParaRPr>
          </a:p>
          <a:p>
            <a:pPr indent="-311150" lvl="1" marL="914400" rtl="0" algn="l">
              <a:spcBef>
                <a:spcPts val="1000"/>
              </a:spcBef>
              <a:spcAft>
                <a:spcPts val="0"/>
              </a:spcAft>
              <a:buClr>
                <a:schemeClr val="dk1"/>
              </a:buClr>
              <a:buSzPts val="1300"/>
              <a:buFont typeface="Century Gothic"/>
              <a:buChar char="○"/>
            </a:pPr>
            <a:r>
              <a:rPr b="1" lang="en" sz="1300">
                <a:solidFill>
                  <a:schemeClr val="accent5"/>
                </a:solidFill>
                <a:latin typeface="Century Gothic"/>
                <a:ea typeface="Century Gothic"/>
                <a:cs typeface="Century Gothic"/>
                <a:sym typeface="Century Gothic"/>
              </a:rPr>
              <a:t>1 in 5 people</a:t>
            </a:r>
            <a:r>
              <a:rPr lang="en" sz="1300">
                <a:solidFill>
                  <a:schemeClr val="dk1"/>
                </a:solidFill>
                <a:latin typeface="Century Gothic"/>
                <a:ea typeface="Century Gothic"/>
                <a:cs typeface="Century Gothic"/>
                <a:sym typeface="Century Gothic"/>
              </a:rPr>
              <a:t> infected with WNV develop West Nile fever and </a:t>
            </a:r>
            <a:r>
              <a:rPr b="1" lang="en" sz="1300">
                <a:solidFill>
                  <a:schemeClr val="accent5"/>
                </a:solidFill>
                <a:latin typeface="Century Gothic"/>
                <a:ea typeface="Century Gothic"/>
                <a:cs typeface="Century Gothic"/>
                <a:sym typeface="Century Gothic"/>
              </a:rPr>
              <a:t>1 in 150 people</a:t>
            </a:r>
            <a:r>
              <a:rPr lang="en" sz="1300">
                <a:solidFill>
                  <a:schemeClr val="dk1"/>
                </a:solidFill>
                <a:latin typeface="Century Gothic"/>
                <a:ea typeface="Century Gothic"/>
                <a:cs typeface="Century Gothic"/>
                <a:sym typeface="Century Gothic"/>
              </a:rPr>
              <a:t> develop more severe symptoms</a:t>
            </a:r>
            <a:endParaRPr sz="1300">
              <a:solidFill>
                <a:schemeClr val="dk1"/>
              </a:solidFill>
              <a:latin typeface="Century Gothic"/>
              <a:ea typeface="Century Gothic"/>
              <a:cs typeface="Century Gothic"/>
              <a:sym typeface="Century Gothic"/>
            </a:endParaRPr>
          </a:p>
          <a:p>
            <a:pPr indent="-311150" lvl="1" marL="9144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In 2017, there were 90 WNV cases, including 8 deaths. Assuming the median household income in Chicago of $55,295 and an average hospital cost of USD$25,000 per patient, the cost was approximately </a:t>
            </a:r>
            <a:r>
              <a:rPr b="1" lang="en" sz="1300">
                <a:solidFill>
                  <a:schemeClr val="accent5"/>
                </a:solidFill>
                <a:latin typeface="Century Gothic"/>
                <a:ea typeface="Century Gothic"/>
                <a:cs typeface="Century Gothic"/>
                <a:sym typeface="Century Gothic"/>
              </a:rPr>
              <a:t>USD$490,000</a:t>
            </a:r>
            <a:r>
              <a:rPr b="1" lang="en" sz="1300">
                <a:solidFill>
                  <a:schemeClr val="dk1"/>
                </a:solidFill>
                <a:latin typeface="Century Gothic"/>
                <a:ea typeface="Century Gothic"/>
                <a:cs typeface="Century Gothic"/>
                <a:sym typeface="Century Gothic"/>
              </a:rPr>
              <a:t>.</a:t>
            </a:r>
            <a:endParaRPr b="1" sz="1300">
              <a:solidFill>
                <a:schemeClr val="dk1"/>
              </a:solidFill>
              <a:latin typeface="Century Gothic"/>
              <a:ea typeface="Century Gothic"/>
              <a:cs typeface="Century Gothic"/>
              <a:sym typeface="Century Gothic"/>
            </a:endParaRPr>
          </a:p>
          <a:p>
            <a:pPr indent="-196850" lvl="0" marL="2286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Analysis</a:t>
            </a:r>
            <a:endParaRPr sz="1300">
              <a:solidFill>
                <a:schemeClr val="dk1"/>
              </a:solidFill>
              <a:latin typeface="Century Gothic"/>
              <a:ea typeface="Century Gothic"/>
              <a:cs typeface="Century Gothic"/>
              <a:sym typeface="Century Gothic"/>
            </a:endParaRPr>
          </a:p>
          <a:p>
            <a:pPr indent="-311150" lvl="1" marL="914400" rtl="0" algn="l">
              <a:spcBef>
                <a:spcPts val="1000"/>
              </a:spcBef>
              <a:spcAft>
                <a:spcPts val="100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It will </a:t>
            </a:r>
            <a:r>
              <a:rPr b="1" lang="en" sz="1300">
                <a:solidFill>
                  <a:schemeClr val="accent5"/>
                </a:solidFill>
                <a:latin typeface="Century Gothic"/>
                <a:ea typeface="Century Gothic"/>
                <a:cs typeface="Century Gothic"/>
                <a:sym typeface="Century Gothic"/>
              </a:rPr>
              <a:t>not be economic</a:t>
            </a:r>
            <a:r>
              <a:rPr lang="en" sz="1300">
                <a:solidFill>
                  <a:schemeClr val="dk1"/>
                </a:solidFill>
                <a:latin typeface="Century Gothic"/>
                <a:ea typeface="Century Gothic"/>
                <a:cs typeface="Century Gothic"/>
                <a:sym typeface="Century Gothic"/>
              </a:rPr>
              <a:t> to conduct spraying insecticide, given the lack of impact.</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08" name="Google Shape;308;p3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course of action should we take?</a:t>
            </a:r>
            <a:endParaRPr/>
          </a:p>
        </p:txBody>
      </p:sp>
      <p:sp>
        <p:nvSpPr>
          <p:cNvPr id="309" name="Google Shape;309;p37"/>
          <p:cNvSpPr txBox="1"/>
          <p:nvPr/>
        </p:nvSpPr>
        <p:spPr>
          <a:xfrm>
            <a:off x="436275" y="1257400"/>
            <a:ext cx="8043300" cy="34875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Insecticide spraying </a:t>
            </a:r>
            <a:r>
              <a:rPr b="1" lang="en" sz="1300">
                <a:solidFill>
                  <a:schemeClr val="accent5"/>
                </a:solidFill>
                <a:latin typeface="Century Gothic"/>
                <a:ea typeface="Century Gothic"/>
                <a:cs typeface="Century Gothic"/>
                <a:sym typeface="Century Gothic"/>
              </a:rPr>
              <a:t>has not proven to be significant</a:t>
            </a:r>
            <a:r>
              <a:rPr lang="en" sz="1300">
                <a:solidFill>
                  <a:srgbClr val="FFFFFF"/>
                </a:solidFill>
                <a:latin typeface="Century Gothic"/>
                <a:ea typeface="Century Gothic"/>
                <a:cs typeface="Century Gothic"/>
                <a:sym typeface="Century Gothic"/>
              </a:rPr>
              <a:t> in reducing infection rates and requires more data and more campaigns for us to optimise its impact. In the meantime, we should also focus on other courses of action based on our findings.</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Prepare ahead of time </a:t>
            </a:r>
            <a:r>
              <a:rPr lang="en" sz="1300">
                <a:solidFill>
                  <a:srgbClr val="FFFFFF"/>
                </a:solidFill>
                <a:latin typeface="Century Gothic"/>
                <a:ea typeface="Century Gothic"/>
                <a:cs typeface="Century Gothic"/>
                <a:sym typeface="Century Gothic"/>
              </a:rPr>
              <a:t>to combat the West Nile Virus during the period it is most likely to occur and invest more resources in:</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Public information campaigns</a:t>
            </a:r>
            <a:r>
              <a:rPr lang="en" sz="1300">
                <a:solidFill>
                  <a:srgbClr val="FFFFFF"/>
                </a:solidFill>
                <a:latin typeface="Century Gothic"/>
                <a:ea typeface="Century Gothic"/>
                <a:cs typeface="Century Gothic"/>
                <a:sym typeface="Century Gothic"/>
              </a:rPr>
              <a:t> to prevent behaviour that would lead to mosquitos breeding</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Increased testing, especially of traps that have a </a:t>
            </a:r>
            <a:r>
              <a:rPr b="1" lang="en" sz="1300">
                <a:solidFill>
                  <a:schemeClr val="accent5"/>
                </a:solidFill>
                <a:latin typeface="Century Gothic"/>
                <a:ea typeface="Century Gothic"/>
                <a:cs typeface="Century Gothic"/>
                <a:sym typeface="Century Gothic"/>
              </a:rPr>
              <a:t>high prevalence of infection</a:t>
            </a:r>
            <a:r>
              <a:rPr lang="en" sz="1300">
                <a:solidFill>
                  <a:schemeClr val="accent5"/>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and traps that are </a:t>
            </a:r>
            <a:r>
              <a:rPr b="1" lang="en" sz="1300">
                <a:solidFill>
                  <a:schemeClr val="accent5"/>
                </a:solidFill>
                <a:latin typeface="Century Gothic"/>
                <a:ea typeface="Century Gothic"/>
                <a:cs typeface="Century Gothic"/>
                <a:sym typeface="Century Gothic"/>
              </a:rPr>
              <a:t>close to previously infected traps</a:t>
            </a:r>
            <a:endParaRPr b="1" sz="1300">
              <a:solidFill>
                <a:schemeClr val="accent5"/>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Focus on developing strategies specific to the two species Culex Pipiens and Culex Restuans e.g. releasing </a:t>
            </a:r>
            <a:r>
              <a:rPr b="1" lang="en" sz="1300">
                <a:solidFill>
                  <a:schemeClr val="accent5"/>
                </a:solidFill>
                <a:latin typeface="Century Gothic"/>
                <a:ea typeface="Century Gothic"/>
                <a:cs typeface="Century Gothic"/>
                <a:sym typeface="Century Gothic"/>
              </a:rPr>
              <a:t>sterilised mosquitoes</a:t>
            </a:r>
            <a:r>
              <a:rPr lang="en" sz="1300">
                <a:solidFill>
                  <a:srgbClr val="FFFFFF"/>
                </a:solidFill>
                <a:latin typeface="Century Gothic"/>
                <a:ea typeface="Century Gothic"/>
                <a:cs typeface="Century Gothic"/>
                <a:sym typeface="Century Gothic"/>
              </a:rPr>
              <a:t> to breed with the mosquitos in the area.</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Leverage a </a:t>
            </a:r>
            <a:r>
              <a:rPr b="1" lang="en" sz="1300">
                <a:solidFill>
                  <a:schemeClr val="accent5"/>
                </a:solidFill>
                <a:latin typeface="Century Gothic"/>
                <a:ea typeface="Century Gothic"/>
                <a:cs typeface="Century Gothic"/>
                <a:sym typeface="Century Gothic"/>
              </a:rPr>
              <a:t>predictive model</a:t>
            </a:r>
            <a:r>
              <a:rPr b="1" lang="en" sz="1300">
                <a:solidFill>
                  <a:srgbClr val="FFFFFF"/>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based on weather data and past data, to predict the most infectious periods and prepare for outbreaks</a:t>
            </a:r>
            <a:endParaRPr b="1" sz="13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V</a:t>
            </a:r>
            <a:endParaRPr b="1"/>
          </a:p>
          <a:p>
            <a:pPr indent="0" lvl="0" marL="0" rtl="0" algn="l">
              <a:spcBef>
                <a:spcPts val="0"/>
              </a:spcBef>
              <a:spcAft>
                <a:spcPts val="0"/>
              </a:spcAft>
              <a:buNone/>
            </a:pPr>
            <a:r>
              <a:rPr lang="en" sz="4500"/>
              <a:t>Conclusion</a:t>
            </a:r>
            <a:endParaRPr sz="4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20" name="Google Shape;320;p3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takeaways for this project</a:t>
            </a:r>
            <a:endParaRPr/>
          </a:p>
        </p:txBody>
      </p:sp>
      <p:sp>
        <p:nvSpPr>
          <p:cNvPr id="321" name="Google Shape;321;p39"/>
          <p:cNvSpPr txBox="1"/>
          <p:nvPr/>
        </p:nvSpPr>
        <p:spPr>
          <a:xfrm>
            <a:off x="436275" y="1409800"/>
            <a:ext cx="8043300" cy="33894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chemeClr val="accent5"/>
              </a:buClr>
              <a:buSzPts val="1300"/>
              <a:buFont typeface="Century Gothic"/>
              <a:buChar char="●"/>
            </a:pPr>
            <a:r>
              <a:rPr b="1" lang="en" sz="1300">
                <a:solidFill>
                  <a:schemeClr val="accent5"/>
                </a:solidFill>
                <a:latin typeface="Century Gothic"/>
                <a:ea typeface="Century Gothic"/>
                <a:cs typeface="Century Gothic"/>
                <a:sym typeface="Century Gothic"/>
              </a:rPr>
              <a:t>Project Limitations</a:t>
            </a:r>
            <a:endParaRPr b="1" sz="1300">
              <a:solidFill>
                <a:schemeClr val="accent5"/>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We would have more insight into the course of action and performance of each model if </a:t>
            </a:r>
            <a:r>
              <a:rPr b="1" lang="en" sz="1300">
                <a:solidFill>
                  <a:schemeClr val="accent5"/>
                </a:solidFill>
                <a:latin typeface="Century Gothic"/>
                <a:ea typeface="Century Gothic"/>
                <a:cs typeface="Century Gothic"/>
                <a:sym typeface="Century Gothic"/>
              </a:rPr>
              <a:t>we knew how our test data scores on different metrics</a:t>
            </a:r>
            <a:r>
              <a:rPr lang="en" sz="1300">
                <a:solidFill>
                  <a:srgbClr val="FFFFFF"/>
                </a:solidFill>
                <a:latin typeface="Century Gothic"/>
                <a:ea typeface="Century Gothic"/>
                <a:cs typeface="Century Gothic"/>
                <a:sym typeface="Century Gothic"/>
              </a:rPr>
              <a:t>: sensitivity, f1 score, accuracy etc., as currently, we are only able to score these by splitting our train data.</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With more data on </a:t>
            </a:r>
            <a:r>
              <a:rPr b="1" lang="en" sz="1300">
                <a:solidFill>
                  <a:schemeClr val="accent5"/>
                </a:solidFill>
                <a:latin typeface="Century Gothic"/>
                <a:ea typeface="Century Gothic"/>
                <a:cs typeface="Century Gothic"/>
                <a:sym typeface="Century Gothic"/>
              </a:rPr>
              <a:t>weather for the whole year</a:t>
            </a:r>
            <a:r>
              <a:rPr lang="en" sz="1300">
                <a:solidFill>
                  <a:srgbClr val="FFFFFF"/>
                </a:solidFill>
                <a:latin typeface="Century Gothic"/>
                <a:ea typeface="Century Gothic"/>
                <a:cs typeface="Century Gothic"/>
                <a:sym typeface="Century Gothic"/>
              </a:rPr>
              <a:t>, we would be able to better create our averaged weather metrics as well as see overarching trends for each year.</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The</a:t>
            </a:r>
            <a:r>
              <a:rPr lang="en" sz="1300">
                <a:solidFill>
                  <a:schemeClr val="accent5"/>
                </a:solidFill>
                <a:latin typeface="Century Gothic"/>
                <a:ea typeface="Century Gothic"/>
                <a:cs typeface="Century Gothic"/>
                <a:sym typeface="Century Gothic"/>
              </a:rPr>
              <a:t> </a:t>
            </a:r>
            <a:r>
              <a:rPr b="1" lang="en" sz="1300">
                <a:solidFill>
                  <a:schemeClr val="accent5"/>
                </a:solidFill>
                <a:latin typeface="Century Gothic"/>
                <a:ea typeface="Century Gothic"/>
                <a:cs typeface="Century Gothic"/>
                <a:sym typeface="Century Gothic"/>
              </a:rPr>
              <a:t>setup of the dataset </a:t>
            </a:r>
            <a:r>
              <a:rPr lang="en" sz="1300">
                <a:solidFill>
                  <a:srgbClr val="FFFFFF"/>
                </a:solidFill>
                <a:latin typeface="Century Gothic"/>
                <a:ea typeface="Century Gothic"/>
                <a:cs typeface="Century Gothic"/>
                <a:sym typeface="Century Gothic"/>
              </a:rPr>
              <a:t>(samples split into bins of 50) is not conducive to creating a model that predicts for WNV at each location as the datasets should be grouped by samples taken.</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Overall, our model helped us to find the most predictive features and we can continue to use it to help the city to</a:t>
            </a:r>
            <a:r>
              <a:rPr b="1" lang="en" sz="1300">
                <a:solidFill>
                  <a:schemeClr val="accent5"/>
                </a:solidFill>
                <a:latin typeface="Century Gothic"/>
                <a:ea typeface="Century Gothic"/>
                <a:cs typeface="Century Gothic"/>
                <a:sym typeface="Century Gothic"/>
              </a:rPr>
              <a:t> identify potential outbreaks</a:t>
            </a:r>
            <a:r>
              <a:rPr lang="en" sz="1300">
                <a:solidFill>
                  <a:srgbClr val="FFFFFF"/>
                </a:solidFill>
                <a:latin typeface="Century Gothic"/>
                <a:ea typeface="Century Gothic"/>
                <a:cs typeface="Century Gothic"/>
                <a:sym typeface="Century Gothic"/>
              </a:rPr>
              <a:t>. It will need to be combined with </a:t>
            </a:r>
            <a:r>
              <a:rPr b="1" lang="en" sz="1300">
                <a:solidFill>
                  <a:schemeClr val="accent5"/>
                </a:solidFill>
                <a:latin typeface="Century Gothic"/>
                <a:ea typeface="Century Gothic"/>
                <a:cs typeface="Century Gothic"/>
                <a:sym typeface="Century Gothic"/>
              </a:rPr>
              <a:t>vigilant monitoring</a:t>
            </a:r>
            <a:r>
              <a:rPr lang="en" sz="1300">
                <a:solidFill>
                  <a:srgbClr val="FFFFFF"/>
                </a:solidFill>
                <a:latin typeface="Century Gothic"/>
                <a:ea typeface="Century Gothic"/>
                <a:cs typeface="Century Gothic"/>
                <a:sym typeface="Century Gothic"/>
              </a:rPr>
              <a:t> on the ground, particularly during high risk periods.</a:t>
            </a:r>
            <a:endParaRPr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of work</a:t>
            </a:r>
            <a:endParaRPr/>
          </a:p>
        </p:txBody>
      </p:sp>
      <p:sp>
        <p:nvSpPr>
          <p:cNvPr id="327" name="Google Shape;327;p40"/>
          <p:cNvSpPr txBox="1"/>
          <p:nvPr>
            <p:ph idx="1" type="body"/>
          </p:nvPr>
        </p:nvSpPr>
        <p:spPr>
          <a:xfrm>
            <a:off x="311700" y="856600"/>
            <a:ext cx="29733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Codes:</a:t>
            </a:r>
            <a:endParaRPr b="1" u="sng"/>
          </a:p>
          <a:p>
            <a:pPr indent="-342900" lvl="0" marL="457200" rtl="0" algn="l">
              <a:lnSpc>
                <a:spcPct val="100000"/>
              </a:lnSpc>
              <a:spcBef>
                <a:spcPts val="0"/>
              </a:spcBef>
              <a:spcAft>
                <a:spcPts val="0"/>
              </a:spcAft>
              <a:buSzPts val="1800"/>
              <a:buChar char="●"/>
            </a:pPr>
            <a:r>
              <a:rPr lang="en"/>
              <a:t>Notebook 1: Done</a:t>
            </a:r>
            <a:endParaRPr/>
          </a:p>
          <a:p>
            <a:pPr indent="-342900" lvl="0" marL="457200" rtl="0" algn="l">
              <a:lnSpc>
                <a:spcPct val="100000"/>
              </a:lnSpc>
              <a:spcBef>
                <a:spcPts val="0"/>
              </a:spcBef>
              <a:spcAft>
                <a:spcPts val="0"/>
              </a:spcAft>
              <a:buSzPts val="1800"/>
              <a:buChar char="●"/>
            </a:pPr>
            <a:r>
              <a:rPr lang="en"/>
              <a:t>Notebook 2: </a:t>
            </a:r>
            <a:endParaRPr/>
          </a:p>
          <a:p>
            <a:pPr indent="-317500" lvl="1" marL="914400" rtl="0" algn="l">
              <a:lnSpc>
                <a:spcPct val="100000"/>
              </a:lnSpc>
              <a:spcBef>
                <a:spcPts val="0"/>
              </a:spcBef>
              <a:spcAft>
                <a:spcPts val="0"/>
              </a:spcAft>
              <a:buSzPts val="1400"/>
              <a:buChar char="○"/>
            </a:pPr>
            <a:r>
              <a:rPr lang="en"/>
              <a:t>WT: Spray effectiveness</a:t>
            </a:r>
            <a:endParaRPr/>
          </a:p>
          <a:p>
            <a:pPr indent="-317500" lvl="1" marL="914400" rtl="0" algn="l">
              <a:lnSpc>
                <a:spcPct val="100000"/>
              </a:lnSpc>
              <a:spcBef>
                <a:spcPts val="0"/>
              </a:spcBef>
              <a:spcAft>
                <a:spcPts val="0"/>
              </a:spcAft>
              <a:buSzPts val="1400"/>
              <a:buChar char="○"/>
            </a:pPr>
            <a:r>
              <a:rPr lang="en"/>
              <a:t>WT: Add clustering data </a:t>
            </a:r>
            <a:endParaRPr/>
          </a:p>
          <a:p>
            <a:pPr indent="-342900" lvl="0" marL="457200" rtl="0" algn="l">
              <a:lnSpc>
                <a:spcPct val="100000"/>
              </a:lnSpc>
              <a:spcBef>
                <a:spcPts val="0"/>
              </a:spcBef>
              <a:spcAft>
                <a:spcPts val="0"/>
              </a:spcAft>
              <a:buSzPts val="1800"/>
              <a:buChar char="●"/>
            </a:pPr>
            <a:r>
              <a:rPr lang="en"/>
              <a:t>Notebook 3: </a:t>
            </a:r>
            <a:endParaRPr/>
          </a:p>
          <a:p>
            <a:pPr indent="-317500" lvl="1" marL="914400" rtl="0" algn="l">
              <a:lnSpc>
                <a:spcPct val="100000"/>
              </a:lnSpc>
              <a:spcBef>
                <a:spcPts val="0"/>
              </a:spcBef>
              <a:spcAft>
                <a:spcPts val="0"/>
              </a:spcAft>
              <a:buSzPts val="1400"/>
              <a:buChar char="○"/>
            </a:pPr>
            <a:r>
              <a:rPr lang="en"/>
              <a:t>Alexis: Modelling</a:t>
            </a:r>
            <a:endParaRPr/>
          </a:p>
          <a:p>
            <a:pPr indent="0" lvl="0" marL="0" rtl="0" algn="l">
              <a:lnSpc>
                <a:spcPct val="100000"/>
              </a:lnSpc>
              <a:spcBef>
                <a:spcPts val="0"/>
              </a:spcBef>
              <a:spcAft>
                <a:spcPts val="0"/>
              </a:spcAft>
              <a:buNone/>
            </a:pPr>
            <a:r>
              <a:t/>
            </a:r>
            <a:endParaRPr b="1"/>
          </a:p>
        </p:txBody>
      </p:sp>
      <p:sp>
        <p:nvSpPr>
          <p:cNvPr id="328" name="Google Shape;328;p40"/>
          <p:cNvSpPr txBox="1"/>
          <p:nvPr>
            <p:ph idx="1" type="body"/>
          </p:nvPr>
        </p:nvSpPr>
        <p:spPr>
          <a:xfrm>
            <a:off x="3732550" y="856600"/>
            <a:ext cx="50997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Presentation:</a:t>
            </a:r>
            <a:endParaRPr b="1" u="sng"/>
          </a:p>
          <a:p>
            <a:pPr indent="0" lvl="0" marL="0" rtl="0" algn="ctr">
              <a:lnSpc>
                <a:spcPct val="100000"/>
              </a:lnSpc>
              <a:spcBef>
                <a:spcPts val="0"/>
              </a:spcBef>
              <a:spcAft>
                <a:spcPts val="0"/>
              </a:spcAft>
              <a:buNone/>
            </a:pPr>
            <a:r>
              <a:rPr lang="en" sz="1000"/>
              <a:t>(% means the time allocated, also the amount of effort/slides you should put in)</a:t>
            </a:r>
            <a:endParaRPr sz="1000"/>
          </a:p>
          <a:p>
            <a:pPr indent="-342900" lvl="0" marL="457200" rtl="0" algn="l">
              <a:lnSpc>
                <a:spcPct val="100000"/>
              </a:lnSpc>
              <a:spcBef>
                <a:spcPts val="0"/>
              </a:spcBef>
              <a:spcAft>
                <a:spcPts val="0"/>
              </a:spcAft>
              <a:buSzPts val="1800"/>
              <a:buAutoNum type="arabicPeriod"/>
            </a:pPr>
            <a:r>
              <a:rPr b="1" lang="en"/>
              <a:t>Introduction/Business Problem: Alyse (10%)</a:t>
            </a:r>
            <a:endParaRPr b="1"/>
          </a:p>
          <a:p>
            <a:pPr indent="-342900" lvl="0" marL="457200" rtl="0" algn="l">
              <a:lnSpc>
                <a:spcPct val="100000"/>
              </a:lnSpc>
              <a:spcBef>
                <a:spcPts val="0"/>
              </a:spcBef>
              <a:spcAft>
                <a:spcPts val="0"/>
              </a:spcAft>
              <a:buSzPts val="1800"/>
              <a:buAutoNum type="arabicPeriod"/>
            </a:pPr>
            <a:r>
              <a:rPr b="1" lang="en"/>
              <a:t>Data Cleaning: (15%)</a:t>
            </a:r>
            <a:endParaRPr b="1"/>
          </a:p>
          <a:p>
            <a:pPr indent="-317500" lvl="1" marL="914400" rtl="0" algn="l">
              <a:lnSpc>
                <a:spcPct val="100000"/>
              </a:lnSpc>
              <a:spcBef>
                <a:spcPts val="0"/>
              </a:spcBef>
              <a:spcAft>
                <a:spcPts val="0"/>
              </a:spcAft>
              <a:buSzPts val="1400"/>
              <a:buAutoNum type="alphaLcPeriod"/>
            </a:pPr>
            <a:r>
              <a:rPr b="1" lang="en"/>
              <a:t>Train/Test:  </a:t>
            </a:r>
            <a:r>
              <a:rPr b="1" lang="en">
                <a:solidFill>
                  <a:schemeClr val="accent4"/>
                </a:solidFill>
              </a:rPr>
              <a:t>Alexis</a:t>
            </a:r>
            <a:endParaRPr b="1">
              <a:solidFill>
                <a:schemeClr val="accent4"/>
              </a:solidFill>
            </a:endParaRPr>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endParaRPr b="1"/>
          </a:p>
          <a:p>
            <a:pPr indent="-317500" lvl="1" marL="914400" rtl="0" algn="l">
              <a:lnSpc>
                <a:spcPct val="100000"/>
              </a:lnSpc>
              <a:spcBef>
                <a:spcPts val="0"/>
              </a:spcBef>
              <a:spcAft>
                <a:spcPts val="0"/>
              </a:spcAft>
              <a:buSzPts val="1400"/>
              <a:buAutoNum type="alphaLcPeriod"/>
            </a:pPr>
            <a:r>
              <a:rPr b="1" lang="en"/>
              <a:t>Spray: </a:t>
            </a:r>
            <a:r>
              <a:rPr b="1" lang="en">
                <a:solidFill>
                  <a:schemeClr val="accent4"/>
                </a:solidFill>
              </a:rPr>
              <a:t>Alyse</a:t>
            </a:r>
            <a:endParaRPr b="1">
              <a:solidFill>
                <a:schemeClr val="accent4"/>
              </a:solidFill>
            </a:endParaRPr>
          </a:p>
          <a:p>
            <a:pPr indent="-342900" lvl="0" marL="457200" rtl="0" algn="l">
              <a:lnSpc>
                <a:spcPct val="100000"/>
              </a:lnSpc>
              <a:spcBef>
                <a:spcPts val="0"/>
              </a:spcBef>
              <a:spcAft>
                <a:spcPts val="0"/>
              </a:spcAft>
              <a:buSzPts val="1800"/>
              <a:buAutoNum type="arabicPeriod"/>
            </a:pPr>
            <a:r>
              <a:rPr b="1" lang="en"/>
              <a:t>EDA: (35%)</a:t>
            </a:r>
            <a:endParaRPr b="1"/>
          </a:p>
          <a:p>
            <a:pPr indent="-317500" lvl="1" marL="914400" rtl="0" algn="l">
              <a:lnSpc>
                <a:spcPct val="100000"/>
              </a:lnSpc>
              <a:spcBef>
                <a:spcPts val="0"/>
              </a:spcBef>
              <a:spcAft>
                <a:spcPts val="0"/>
              </a:spcAft>
              <a:buSzPts val="1400"/>
              <a:buAutoNum type="alphaLcPeriod"/>
            </a:pPr>
            <a:r>
              <a:rPr b="1" lang="en"/>
              <a:t>Train/Test: Alyse (Overall key findings)</a:t>
            </a:r>
            <a:endParaRPr b="1"/>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r>
              <a:rPr b="1" lang="en"/>
              <a:t> </a:t>
            </a:r>
            <a:r>
              <a:rPr b="1" lang="en"/>
              <a:t>(Correlation)</a:t>
            </a:r>
            <a:endParaRPr b="1"/>
          </a:p>
          <a:p>
            <a:pPr indent="-317500" lvl="1" marL="914400" rtl="0" algn="l">
              <a:lnSpc>
                <a:spcPct val="100000"/>
              </a:lnSpc>
              <a:spcBef>
                <a:spcPts val="0"/>
              </a:spcBef>
              <a:spcAft>
                <a:spcPts val="0"/>
              </a:spcAft>
              <a:buSzPts val="1400"/>
              <a:buAutoNum type="alphaLcPeriod"/>
            </a:pPr>
            <a:r>
              <a:rPr b="1" lang="en"/>
              <a:t>Spray:</a:t>
            </a:r>
            <a:r>
              <a:rPr lang="en">
                <a:solidFill>
                  <a:schemeClr val="accent4"/>
                </a:solidFill>
              </a:rPr>
              <a:t> Alyse</a:t>
            </a:r>
            <a:r>
              <a:rPr b="1" lang="en">
                <a:solidFill>
                  <a:schemeClr val="accent4"/>
                </a:solidFill>
              </a:rPr>
              <a:t> </a:t>
            </a:r>
            <a:r>
              <a:rPr b="1" lang="en"/>
              <a:t>(Effectiveness)</a:t>
            </a:r>
            <a:endParaRPr b="1"/>
          </a:p>
          <a:p>
            <a:pPr indent="-342900" lvl="0" marL="457200" rtl="0" algn="l">
              <a:lnSpc>
                <a:spcPct val="100000"/>
              </a:lnSpc>
              <a:spcBef>
                <a:spcPts val="0"/>
              </a:spcBef>
              <a:spcAft>
                <a:spcPts val="0"/>
              </a:spcAft>
              <a:buSzPts val="1800"/>
              <a:buAutoNum type="arabicPeriod"/>
            </a:pPr>
            <a:r>
              <a:rPr b="1" lang="en"/>
              <a:t>Data Modelling: Dylan (25%)?</a:t>
            </a:r>
            <a:endParaRPr b="1"/>
          </a:p>
          <a:p>
            <a:pPr indent="-342900" lvl="0" marL="457200" rtl="0" algn="l">
              <a:lnSpc>
                <a:spcPct val="100000"/>
              </a:lnSpc>
              <a:spcBef>
                <a:spcPts val="0"/>
              </a:spcBef>
              <a:spcAft>
                <a:spcPts val="0"/>
              </a:spcAft>
              <a:buSzPts val="1800"/>
              <a:buAutoNum type="arabicPeriod"/>
            </a:pPr>
            <a:r>
              <a:rPr b="1" lang="en"/>
              <a:t>Key Findings/Recommendations: Dylan/Alexis (15%)</a:t>
            </a:r>
            <a:endParaRPr b="1"/>
          </a:p>
          <a:p>
            <a:pPr indent="-342900" lvl="0" marL="457200" rtl="0" algn="l">
              <a:lnSpc>
                <a:spcPct val="100000"/>
              </a:lnSpc>
              <a:spcBef>
                <a:spcPts val="0"/>
              </a:spcBef>
              <a:spcAft>
                <a:spcPts val="0"/>
              </a:spcAft>
              <a:buSzPts val="1800"/>
              <a:buAutoNum type="arabicPeriod"/>
            </a:pPr>
            <a:r>
              <a:rPr b="1" lang="en"/>
              <a:t>Conclusion: </a:t>
            </a:r>
            <a:r>
              <a:rPr lang="en"/>
              <a:t>(Leave till the last)</a:t>
            </a:r>
            <a:endParaRPr/>
          </a:p>
        </p:txBody>
      </p:sp>
      <p:sp>
        <p:nvSpPr>
          <p:cNvPr id="329" name="Google Shape;329;p40"/>
          <p:cNvSpPr/>
          <p:nvPr/>
        </p:nvSpPr>
        <p:spPr>
          <a:xfrm>
            <a:off x="3807650" y="13813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4278100" y="32421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6952850" y="251425"/>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txBox="1"/>
          <p:nvPr>
            <p:ph idx="4294967295" type="title"/>
          </p:nvPr>
        </p:nvSpPr>
        <p:spPr>
          <a:xfrm>
            <a:off x="7289150" y="271225"/>
            <a:ext cx="18693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Indicates ‘DONE’</a:t>
            </a:r>
            <a:endParaRPr/>
          </a:p>
        </p:txBody>
      </p:sp>
      <p:sp>
        <p:nvSpPr>
          <p:cNvPr id="333" name="Google Shape;333;p40"/>
          <p:cNvSpPr/>
          <p:nvPr/>
        </p:nvSpPr>
        <p:spPr>
          <a:xfrm>
            <a:off x="4278100" y="1887788"/>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4278100" y="20790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4278100" y="30288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4278100" y="2803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4278100" y="2281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a:t>
            </a:r>
            <a:endParaRPr b="1"/>
          </a:p>
          <a:p>
            <a:pPr indent="0" lvl="0" marL="0" rtl="0" algn="l">
              <a:spcBef>
                <a:spcPts val="0"/>
              </a:spcBef>
              <a:spcAft>
                <a:spcPts val="0"/>
              </a:spcAft>
              <a:buNone/>
            </a:pPr>
            <a:r>
              <a:rPr lang="en" sz="4500"/>
              <a:t>Data Cleaning</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cxnSp>
        <p:nvCxnSpPr>
          <p:cNvPr id="87" name="Google Shape;87;p16"/>
          <p:cNvCxnSpPr/>
          <p:nvPr/>
        </p:nvCxnSpPr>
        <p:spPr>
          <a:xfrm>
            <a:off x="400200" y="12801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88" name="Google Shape;88;p1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89" name="Google Shape;89;p1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grpSp>
        <p:nvGrpSpPr>
          <p:cNvPr id="90" name="Google Shape;90;p16"/>
          <p:cNvGrpSpPr/>
          <p:nvPr/>
        </p:nvGrpSpPr>
        <p:grpSpPr>
          <a:xfrm>
            <a:off x="368466" y="1158525"/>
            <a:ext cx="8407068" cy="1750500"/>
            <a:chOff x="307727" y="1310925"/>
            <a:chExt cx="8308200" cy="1750500"/>
          </a:xfrm>
        </p:grpSpPr>
        <p:sp>
          <p:nvSpPr>
            <p:cNvPr id="91" name="Google Shape;91;p16"/>
            <p:cNvSpPr/>
            <p:nvPr/>
          </p:nvSpPr>
          <p:spPr>
            <a:xfrm>
              <a:off x="1531127" y="1310925"/>
              <a:ext cx="14844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Train Dataset</a:t>
              </a:r>
              <a:endParaRPr b="1" sz="1600">
                <a:solidFill>
                  <a:schemeClr val="accent5"/>
                </a:solidFill>
                <a:latin typeface="Century Gothic"/>
                <a:ea typeface="Century Gothic"/>
                <a:cs typeface="Century Gothic"/>
                <a:sym typeface="Century Gothic"/>
              </a:endParaRPr>
            </a:p>
          </p:txBody>
        </p:sp>
        <p:sp>
          <p:nvSpPr>
            <p:cNvPr id="92" name="Google Shape;92;p16"/>
            <p:cNvSpPr txBox="1"/>
            <p:nvPr/>
          </p:nvSpPr>
          <p:spPr>
            <a:xfrm>
              <a:off x="307727" y="1615725"/>
              <a:ext cx="39312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12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10,506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a:t>
              </a:r>
              <a:r>
                <a:rPr i="1" lang="en" sz="1100">
                  <a:latin typeface="Century Gothic"/>
                  <a:ea typeface="Century Gothic"/>
                  <a:cs typeface="Century Gothic"/>
                  <a:sym typeface="Century Gothic"/>
                </a:rPr>
                <a:t> </a:t>
              </a:r>
              <a:r>
                <a:rPr b="1" i="1" lang="en" sz="1100">
                  <a:solidFill>
                    <a:srgbClr val="5B0F00"/>
                  </a:solidFill>
                  <a:latin typeface="Century Gothic"/>
                  <a:ea typeface="Century Gothic"/>
                  <a:cs typeface="Century Gothic"/>
                  <a:sym typeface="Century Gothic"/>
                </a:rPr>
                <a:t>odd</a:t>
              </a:r>
              <a:r>
                <a:rPr i="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years: 2007, 2009, 2011, 2013</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Includes date, trap, address, species collected, number of mosquitos and presence of WNV</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Unique samples are split into ‘bins’ of 50 </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sp>
          <p:nvSpPr>
            <p:cNvPr id="93" name="Google Shape;93;p16"/>
            <p:cNvSpPr/>
            <p:nvPr/>
          </p:nvSpPr>
          <p:spPr>
            <a:xfrm>
              <a:off x="6041627" y="1310925"/>
              <a:ext cx="13599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Test</a:t>
              </a:r>
              <a:r>
                <a:rPr b="1" lang="en" sz="1600">
                  <a:solidFill>
                    <a:schemeClr val="accent5"/>
                  </a:solidFill>
                  <a:latin typeface="Century Gothic"/>
                  <a:ea typeface="Century Gothic"/>
                  <a:cs typeface="Century Gothic"/>
                  <a:sym typeface="Century Gothic"/>
                </a:rPr>
                <a:t> Dataset</a:t>
              </a:r>
              <a:endParaRPr b="1" sz="1600">
                <a:solidFill>
                  <a:schemeClr val="accent5"/>
                </a:solidFill>
                <a:latin typeface="Century Gothic"/>
                <a:ea typeface="Century Gothic"/>
                <a:cs typeface="Century Gothic"/>
                <a:sym typeface="Century Gothic"/>
              </a:endParaRPr>
            </a:p>
          </p:txBody>
        </p:sp>
        <p:sp>
          <p:nvSpPr>
            <p:cNvPr id="94" name="Google Shape;94;p16"/>
            <p:cNvSpPr txBox="1"/>
            <p:nvPr/>
          </p:nvSpPr>
          <p:spPr>
            <a:xfrm>
              <a:off x="4827227" y="1615725"/>
              <a:ext cx="37887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11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a:t>
              </a:r>
              <a:r>
                <a:rPr b="1" lang="en" sz="1100">
                  <a:latin typeface="Century Gothic"/>
                  <a:ea typeface="Century Gothic"/>
                  <a:cs typeface="Century Gothic"/>
                  <a:sym typeface="Century Gothic"/>
                </a:rPr>
                <a:t>116,293</a:t>
              </a:r>
              <a:r>
                <a:rPr b="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 </a:t>
              </a:r>
              <a:r>
                <a:rPr b="1" i="1" lang="en" sz="1100">
                  <a:solidFill>
                    <a:srgbClr val="5B0F00"/>
                  </a:solidFill>
                  <a:latin typeface="Century Gothic"/>
                  <a:ea typeface="Century Gothic"/>
                  <a:cs typeface="Century Gothic"/>
                  <a:sym typeface="Century Gothic"/>
                </a:rPr>
                <a:t>even</a:t>
              </a:r>
              <a:r>
                <a:rPr lang="en" sz="1100">
                  <a:latin typeface="Century Gothic"/>
                  <a:ea typeface="Century Gothic"/>
                  <a:cs typeface="Century Gothic"/>
                  <a:sym typeface="Century Gothic"/>
                </a:rPr>
                <a:t> years: 2008, 2010, 2012, 2014</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Same columns as train data except for NumMosquitos and WnvPresent</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are also split in the same way</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grpSp>
      <p:sp>
        <p:nvSpPr>
          <p:cNvPr id="95" name="Google Shape;95;p16"/>
          <p:cNvSpPr txBox="1"/>
          <p:nvPr/>
        </p:nvSpPr>
        <p:spPr>
          <a:xfrm>
            <a:off x="640500" y="3297125"/>
            <a:ext cx="7863000" cy="1563300"/>
          </a:xfrm>
          <a:prstGeom prst="rect">
            <a:avLst/>
          </a:prstGeom>
          <a:noFill/>
          <a:ln>
            <a:noFill/>
          </a:ln>
        </p:spPr>
        <p:txBody>
          <a:bodyPr anchorCtr="0" anchor="t" bIns="91425" lIns="91425" spcFirstLastPara="1" rIns="91425" wrap="square" tIns="91425">
            <a:noAutofit/>
          </a:bodyPr>
          <a:lstStyle/>
          <a:p>
            <a:pPr indent="-184150" lvl="0" marL="171450" rtl="0" algn="l">
              <a:spcBef>
                <a:spcPts val="300"/>
              </a:spcBef>
              <a:spcAft>
                <a:spcPts val="0"/>
              </a:spcAft>
              <a:buClr>
                <a:srgbClr val="FFFFFF"/>
              </a:buClr>
              <a:buSzPts val="1100"/>
              <a:buFont typeface="Century Gothic"/>
              <a:buChar char="●"/>
            </a:pPr>
            <a:r>
              <a:rPr b="1" lang="en" sz="1100">
                <a:solidFill>
                  <a:schemeClr val="accent5"/>
                </a:solidFill>
                <a:latin typeface="Century Gothic"/>
                <a:ea typeface="Century Gothic"/>
                <a:cs typeface="Century Gothic"/>
                <a:sym typeface="Century Gothic"/>
              </a:rPr>
              <a:t>Streamlining variables:</a:t>
            </a:r>
            <a:r>
              <a:rPr lang="en"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indent="-298450" lvl="1" marL="914400" rtl="0" algn="l">
              <a:spcBef>
                <a:spcPts val="300"/>
              </a:spcBef>
              <a:spcAft>
                <a:spcPts val="0"/>
              </a:spcAft>
              <a:buClr>
                <a:srgbClr val="FFFFFF"/>
              </a:buClr>
              <a:buSzPts val="1100"/>
              <a:buFont typeface="Century Gothic"/>
              <a:buChar char="○"/>
            </a:pPr>
            <a:r>
              <a:rPr b="1" lang="en" sz="1100">
                <a:solidFill>
                  <a:schemeClr val="accent4"/>
                </a:solidFill>
                <a:latin typeface="Century Gothic"/>
                <a:ea typeface="Century Gothic"/>
                <a:cs typeface="Century Gothic"/>
                <a:sym typeface="Century Gothic"/>
              </a:rPr>
              <a:t>Clustering traps</a:t>
            </a:r>
            <a:r>
              <a:rPr lang="en" sz="1100">
                <a:solidFill>
                  <a:srgbClr val="FFFFFF"/>
                </a:solidFill>
                <a:latin typeface="Century Gothic"/>
                <a:ea typeface="Century Gothic"/>
                <a:cs typeface="Century Gothic"/>
                <a:sym typeface="Century Gothic"/>
              </a:rPr>
              <a:t> by latitude and longitude and assigning each trap a cluster ID, dropping other address columns</a:t>
            </a:r>
            <a:endParaRPr sz="1100">
              <a:solidFill>
                <a:srgbClr val="FFFFFF"/>
              </a:solidFill>
              <a:latin typeface="Century Gothic"/>
              <a:ea typeface="Century Gothic"/>
              <a:cs typeface="Century Gothic"/>
              <a:sym typeface="Century Gothic"/>
            </a:endParaRPr>
          </a:p>
          <a:p>
            <a:pPr indent="-184150" lvl="0" marL="171450" rtl="0" algn="l">
              <a:spcBef>
                <a:spcPts val="300"/>
              </a:spcBef>
              <a:spcAft>
                <a:spcPts val="0"/>
              </a:spcAft>
              <a:buClr>
                <a:schemeClr val="accent5"/>
              </a:buClr>
              <a:buSzPts val="1100"/>
              <a:buFont typeface="Century Gothic"/>
              <a:buChar char="●"/>
            </a:pPr>
            <a:r>
              <a:rPr b="1" lang="en" sz="1100">
                <a:solidFill>
                  <a:schemeClr val="accent5"/>
                </a:solidFill>
                <a:latin typeface="Century Gothic"/>
                <a:ea typeface="Century Gothic"/>
                <a:cs typeface="Century Gothic"/>
                <a:sym typeface="Century Gothic"/>
              </a:rPr>
              <a:t>Feature engineering:</a:t>
            </a:r>
            <a:endParaRPr sz="1100">
              <a:solidFill>
                <a:schemeClr val="accent5"/>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Dates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Day of year, month, week of year etc.</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MultipleBins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Track whether the row is part of a larger sample</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One-hot encoding</a:t>
            </a:r>
            <a:r>
              <a:rPr i="1" lang="en" sz="1100">
                <a:solidFill>
                  <a:schemeClr val="dk1"/>
                </a:solidFill>
                <a:latin typeface="Century Gothic"/>
                <a:ea typeface="Century Gothic"/>
                <a:cs typeface="Century Gothic"/>
                <a:sym typeface="Century Gothic"/>
              </a:rPr>
              <a:t>: </a:t>
            </a:r>
            <a:r>
              <a:rPr lang="en" sz="1100">
                <a:solidFill>
                  <a:schemeClr val="dk1"/>
                </a:solidFill>
                <a:latin typeface="Century Gothic"/>
                <a:ea typeface="Century Gothic"/>
                <a:cs typeface="Century Gothic"/>
                <a:sym typeface="Century Gothic"/>
              </a:rPr>
              <a:t>For most infectious species and clusters</a:t>
            </a:r>
            <a:endParaRPr sz="1100">
              <a:solidFill>
                <a:schemeClr val="dk1"/>
              </a:solidFill>
              <a:latin typeface="Century Gothic"/>
              <a:ea typeface="Century Gothic"/>
              <a:cs typeface="Century Gothic"/>
              <a:sym typeface="Century Gothic"/>
            </a:endParaRPr>
          </a:p>
          <a:p>
            <a:pPr indent="0" lvl="0" marL="0" rtl="0" algn="l">
              <a:spcBef>
                <a:spcPts val="3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300"/>
              </a:spcBef>
              <a:spcAft>
                <a:spcPts val="0"/>
              </a:spcAft>
              <a:buNone/>
            </a:pPr>
            <a:r>
              <a:t/>
            </a:r>
            <a:endParaRPr sz="1100">
              <a:solidFill>
                <a:srgbClr val="FFFFFF"/>
              </a:solidFill>
              <a:latin typeface="Century Gothic"/>
              <a:ea typeface="Century Gothic"/>
              <a:cs typeface="Century Gothic"/>
              <a:sym typeface="Century Gothic"/>
            </a:endParaRPr>
          </a:p>
        </p:txBody>
      </p:sp>
      <p:cxnSp>
        <p:nvCxnSpPr>
          <p:cNvPr id="96" name="Google Shape;96;p16"/>
          <p:cNvCxnSpPr/>
          <p:nvPr/>
        </p:nvCxnSpPr>
        <p:spPr>
          <a:xfrm>
            <a:off x="401150" y="31958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97" name="Google Shape;97;p16"/>
          <p:cNvSpPr txBox="1"/>
          <p:nvPr/>
        </p:nvSpPr>
        <p:spPr>
          <a:xfrm>
            <a:off x="3910550" y="3030825"/>
            <a:ext cx="1324800" cy="3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103" name="Google Shape;103;p1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a:p>
        </p:txBody>
      </p:sp>
      <p:pic>
        <p:nvPicPr>
          <p:cNvPr id="104" name="Google Shape;104;p17"/>
          <p:cNvPicPr preferRelativeResize="0"/>
          <p:nvPr/>
        </p:nvPicPr>
        <p:blipFill>
          <a:blip r:embed="rId3">
            <a:alphaModFix/>
          </a:blip>
          <a:stretch>
            <a:fillRect/>
          </a:stretch>
        </p:blipFill>
        <p:spPr>
          <a:xfrm>
            <a:off x="5187400" y="824124"/>
            <a:ext cx="3597700" cy="3584600"/>
          </a:xfrm>
          <a:prstGeom prst="rect">
            <a:avLst/>
          </a:prstGeom>
          <a:noFill/>
          <a:ln>
            <a:noFill/>
          </a:ln>
        </p:spPr>
      </p:pic>
      <p:pic>
        <p:nvPicPr>
          <p:cNvPr id="105" name="Google Shape;105;p17"/>
          <p:cNvPicPr preferRelativeResize="0"/>
          <p:nvPr/>
        </p:nvPicPr>
        <p:blipFill>
          <a:blip r:embed="rId4">
            <a:alphaModFix/>
          </a:blip>
          <a:stretch>
            <a:fillRect/>
          </a:stretch>
        </p:blipFill>
        <p:spPr>
          <a:xfrm>
            <a:off x="618400" y="1151425"/>
            <a:ext cx="4171176" cy="2008864"/>
          </a:xfrm>
          <a:prstGeom prst="rect">
            <a:avLst/>
          </a:prstGeom>
          <a:noFill/>
          <a:ln>
            <a:noFill/>
          </a:ln>
        </p:spPr>
      </p:pic>
      <p:pic>
        <p:nvPicPr>
          <p:cNvPr id="106" name="Google Shape;106;p17"/>
          <p:cNvPicPr preferRelativeResize="0"/>
          <p:nvPr/>
        </p:nvPicPr>
        <p:blipFill>
          <a:blip r:embed="rId5">
            <a:alphaModFix/>
          </a:blip>
          <a:stretch>
            <a:fillRect/>
          </a:stretch>
        </p:blipFill>
        <p:spPr>
          <a:xfrm>
            <a:off x="824825" y="3312689"/>
            <a:ext cx="3276600" cy="1143000"/>
          </a:xfrm>
          <a:prstGeom prst="rect">
            <a:avLst/>
          </a:prstGeom>
          <a:noFill/>
          <a:ln>
            <a:noFill/>
          </a:ln>
        </p:spPr>
      </p:pic>
      <p:sp>
        <p:nvSpPr>
          <p:cNvPr id="107" name="Google Shape;107;p17"/>
          <p:cNvSpPr/>
          <p:nvPr/>
        </p:nvSpPr>
        <p:spPr>
          <a:xfrm>
            <a:off x="637775"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One-hot encoding of </a:t>
            </a:r>
            <a:r>
              <a:rPr b="1" lang="en" sz="1200">
                <a:solidFill>
                  <a:srgbClr val="FFD966"/>
                </a:solidFill>
                <a:latin typeface="Century Gothic"/>
                <a:ea typeface="Century Gothic"/>
                <a:cs typeface="Century Gothic"/>
                <a:sym typeface="Century Gothic"/>
              </a:rPr>
              <a:t>species</a:t>
            </a:r>
            <a:endParaRPr sz="1300">
              <a:solidFill>
                <a:srgbClr val="FFFFFF"/>
              </a:solidFill>
              <a:latin typeface="Century Gothic"/>
              <a:ea typeface="Century Gothic"/>
              <a:cs typeface="Century Gothic"/>
              <a:sym typeface="Century Gothic"/>
            </a:endParaRPr>
          </a:p>
        </p:txBody>
      </p:sp>
      <p:sp>
        <p:nvSpPr>
          <p:cNvPr id="108" name="Google Shape;108;p17"/>
          <p:cNvSpPr/>
          <p:nvPr/>
        </p:nvSpPr>
        <p:spPr>
          <a:xfrm>
            <a:off x="5160900"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Clustering traps by</a:t>
            </a:r>
            <a:r>
              <a:rPr b="1" lang="en" sz="1200">
                <a:solidFill>
                  <a:srgbClr val="FFD966"/>
                </a:solidFill>
                <a:latin typeface="Century Gothic"/>
                <a:ea typeface="Century Gothic"/>
                <a:cs typeface="Century Gothic"/>
                <a:sym typeface="Century Gothic"/>
              </a:rPr>
              <a:t> latitude and longitude </a:t>
            </a:r>
            <a:endParaRPr b="1" sz="1200">
              <a:solidFill>
                <a:srgbClr val="FFD966"/>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Dataset</a:t>
            </a:r>
            <a:endParaRPr/>
          </a:p>
        </p:txBody>
      </p:sp>
      <p:sp>
        <p:nvSpPr>
          <p:cNvPr id="114" name="Google Shape;114;p18"/>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sp>
        <p:nvSpPr>
          <p:cNvPr id="115" name="Google Shape;115;p18"/>
          <p:cNvSpPr/>
          <p:nvPr/>
        </p:nvSpPr>
        <p:spPr>
          <a:xfrm>
            <a:off x="768554"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 Data from NOAA</a:t>
            </a:r>
            <a:endParaRPr b="1" sz="1600">
              <a:solidFill>
                <a:schemeClr val="accent5"/>
              </a:solidFill>
              <a:latin typeface="Century Gothic"/>
              <a:ea typeface="Century Gothic"/>
              <a:cs typeface="Century Gothic"/>
              <a:sym typeface="Century Gothic"/>
            </a:endParaRPr>
          </a:p>
        </p:txBody>
      </p:sp>
      <p:sp>
        <p:nvSpPr>
          <p:cNvPr id="116" name="Google Shape;116;p18"/>
          <p:cNvSpPr txBox="1"/>
          <p:nvPr/>
        </p:nvSpPr>
        <p:spPr>
          <a:xfrm>
            <a:off x="768549" y="2034450"/>
            <a:ext cx="2929800" cy="12579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22</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columns</a:t>
            </a:r>
            <a:r>
              <a:rPr b="1" lang="en" sz="1100">
                <a:solidFill>
                  <a:srgbClr val="FFFFFF"/>
                </a:solidFill>
                <a:latin typeface="Century Gothic"/>
                <a:ea typeface="Century Gothic"/>
                <a:cs typeface="Century Gothic"/>
                <a:sym typeface="Century Gothic"/>
              </a:rPr>
              <a:t>, 2,944 </a:t>
            </a:r>
            <a:r>
              <a:rPr lang="en" sz="1100">
                <a:solidFill>
                  <a:srgbClr val="FFFFFF"/>
                </a:solidFill>
                <a:latin typeface="Century Gothic"/>
                <a:ea typeface="Century Gothic"/>
                <a:cs typeface="Century Gothic"/>
                <a:sym typeface="Century Gothic"/>
              </a:rPr>
              <a:t>entries</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Daily weather metrics from </a:t>
            </a:r>
            <a:r>
              <a:rPr b="1" lang="en" sz="1100">
                <a:solidFill>
                  <a:schemeClr val="dk1"/>
                </a:solidFill>
                <a:latin typeface="Century Gothic"/>
                <a:ea typeface="Century Gothic"/>
                <a:cs typeface="Century Gothic"/>
                <a:sym typeface="Century Gothic"/>
              </a:rPr>
              <a:t>2 </a:t>
            </a:r>
            <a:r>
              <a:rPr lang="en" sz="1100">
                <a:solidFill>
                  <a:schemeClr val="dk1"/>
                </a:solidFill>
                <a:latin typeface="Century Gothic"/>
                <a:ea typeface="Century Gothic"/>
                <a:cs typeface="Century Gothic"/>
                <a:sym typeface="Century Gothic"/>
              </a:rPr>
              <a:t>weather stations in </a:t>
            </a:r>
            <a:r>
              <a:rPr b="1" lang="en" sz="1100">
                <a:solidFill>
                  <a:srgbClr val="FFFFFF"/>
                </a:solidFill>
                <a:latin typeface="Century Gothic"/>
                <a:ea typeface="Century Gothic"/>
                <a:cs typeface="Century Gothic"/>
                <a:sym typeface="Century Gothic"/>
              </a:rPr>
              <a:t>May to October</a:t>
            </a:r>
            <a:r>
              <a:rPr lang="en" sz="1100">
                <a:solidFill>
                  <a:srgbClr val="FFFFFF"/>
                </a:solidFill>
                <a:latin typeface="Century Gothic"/>
                <a:ea typeface="Century Gothic"/>
                <a:cs typeface="Century Gothic"/>
                <a:sym typeface="Century Gothic"/>
              </a:rPr>
              <a:t> from 2007 to 2014</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Includes date, station, temperature, sunrise and sunset time, weather conditions</a:t>
            </a:r>
            <a:endParaRPr sz="11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7" name="Google Shape;117;p18"/>
          <p:cNvSpPr/>
          <p:nvPr/>
        </p:nvSpPr>
        <p:spPr>
          <a:xfrm>
            <a:off x="4139025" y="2091800"/>
            <a:ext cx="848100" cy="3894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118" name="Google Shape;118;p18"/>
          <p:cNvSpPr txBox="1"/>
          <p:nvPr/>
        </p:nvSpPr>
        <p:spPr>
          <a:xfrm>
            <a:off x="5371525" y="1921750"/>
            <a:ext cx="2929800" cy="18393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Data cleaning:</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Imputation of null values by monthly averages, </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b="1" lang="en" sz="1100">
                <a:solidFill>
                  <a:schemeClr val="dk1"/>
                </a:solidFill>
                <a:latin typeface="Century Gothic"/>
                <a:ea typeface="Century Gothic"/>
                <a:cs typeface="Century Gothic"/>
                <a:sym typeface="Century Gothic"/>
              </a:rPr>
              <a:t>Feature engineering:</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Relative humidity based on dewpoint and avgtemp</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Daylight hours based on sunrise and sunset times</a:t>
            </a:r>
            <a:endParaRPr sz="1100">
              <a:solidFill>
                <a:schemeClr val="dk1"/>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9" name="Google Shape;119;p18"/>
          <p:cNvSpPr/>
          <p:nvPr/>
        </p:nvSpPr>
        <p:spPr>
          <a:xfrm>
            <a:off x="5456279"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Data 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Dataset</a:t>
            </a:r>
            <a:endParaRPr/>
          </a:p>
        </p:txBody>
      </p:sp>
      <p:sp>
        <p:nvSpPr>
          <p:cNvPr id="125" name="Google Shape;125;p1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Minor cleaning for the Spray dataset</a:t>
            </a:r>
            <a:endParaRPr/>
          </a:p>
        </p:txBody>
      </p:sp>
      <p:pic>
        <p:nvPicPr>
          <p:cNvPr id="126" name="Google Shape;126;p19"/>
          <p:cNvPicPr preferRelativeResize="0"/>
          <p:nvPr/>
        </p:nvPicPr>
        <p:blipFill>
          <a:blip r:embed="rId3">
            <a:alphaModFix/>
          </a:blip>
          <a:stretch>
            <a:fillRect/>
          </a:stretch>
        </p:blipFill>
        <p:spPr>
          <a:xfrm>
            <a:off x="4751500" y="368525"/>
            <a:ext cx="3556499" cy="4617675"/>
          </a:xfrm>
          <a:prstGeom prst="rect">
            <a:avLst/>
          </a:prstGeom>
          <a:noFill/>
          <a:ln>
            <a:noFill/>
          </a:ln>
        </p:spPr>
      </p:pic>
      <p:pic>
        <p:nvPicPr>
          <p:cNvPr id="127" name="Google Shape;127;p19"/>
          <p:cNvPicPr preferRelativeResize="0"/>
          <p:nvPr/>
        </p:nvPicPr>
        <p:blipFill>
          <a:blip r:embed="rId4">
            <a:alphaModFix/>
          </a:blip>
          <a:stretch>
            <a:fillRect/>
          </a:stretch>
        </p:blipFill>
        <p:spPr>
          <a:xfrm>
            <a:off x="474238" y="1829925"/>
            <a:ext cx="3652650" cy="1037075"/>
          </a:xfrm>
          <a:prstGeom prst="rect">
            <a:avLst/>
          </a:prstGeom>
          <a:noFill/>
          <a:ln>
            <a:noFill/>
          </a:ln>
        </p:spPr>
      </p:pic>
      <p:sp>
        <p:nvSpPr>
          <p:cNvPr id="128" name="Google Shape;128;p19"/>
          <p:cNvSpPr/>
          <p:nvPr/>
        </p:nvSpPr>
        <p:spPr>
          <a:xfrm>
            <a:off x="475225" y="1495400"/>
            <a:ext cx="36507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Dropped Duplicates</a:t>
            </a:r>
            <a:r>
              <a:rPr lang="en" sz="1300">
                <a:solidFill>
                  <a:srgbClr val="FFFFFF"/>
                </a:solidFill>
                <a:latin typeface="Century Gothic"/>
                <a:ea typeface="Century Gothic"/>
                <a:cs typeface="Century Gothic"/>
                <a:sym typeface="Century Gothic"/>
              </a:rPr>
              <a:t> for Spray Data</a:t>
            </a:r>
            <a:endParaRPr sz="1300">
              <a:solidFill>
                <a:srgbClr val="FFFFFF"/>
              </a:solidFill>
              <a:latin typeface="Century Gothic"/>
              <a:ea typeface="Century Gothic"/>
              <a:cs typeface="Century Gothic"/>
              <a:sym typeface="Century Gothic"/>
            </a:endParaRPr>
          </a:p>
        </p:txBody>
      </p:sp>
      <p:sp>
        <p:nvSpPr>
          <p:cNvPr id="129" name="Google Shape;129;p19"/>
          <p:cNvSpPr/>
          <p:nvPr/>
        </p:nvSpPr>
        <p:spPr>
          <a:xfrm>
            <a:off x="4990525" y="525825"/>
            <a:ext cx="392100" cy="4302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475225" y="3946775"/>
            <a:ext cx="38844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Removed anomaly data point </a:t>
            </a:r>
            <a:r>
              <a:rPr lang="en" sz="1300">
                <a:solidFill>
                  <a:srgbClr val="FFFFFF"/>
                </a:solidFill>
                <a:latin typeface="Century Gothic"/>
                <a:ea typeface="Century Gothic"/>
                <a:cs typeface="Century Gothic"/>
                <a:sym typeface="Century Gothic"/>
              </a:rPr>
              <a:t>in Spray Data</a:t>
            </a:r>
            <a:endParaRPr sz="1300">
              <a:solidFill>
                <a:srgbClr val="FFFFFF"/>
              </a:solidFill>
              <a:latin typeface="Century Gothic"/>
              <a:ea typeface="Century Gothic"/>
              <a:cs typeface="Century Gothic"/>
              <a:sym typeface="Century Gothic"/>
            </a:endParaRPr>
          </a:p>
        </p:txBody>
      </p:sp>
      <p:cxnSp>
        <p:nvCxnSpPr>
          <p:cNvPr id="131" name="Google Shape;131;p19"/>
          <p:cNvCxnSpPr>
            <a:stCxn id="129" idx="2"/>
            <a:endCxn id="130" idx="3"/>
          </p:cNvCxnSpPr>
          <p:nvPr/>
        </p:nvCxnSpPr>
        <p:spPr>
          <a:xfrm flipH="1">
            <a:off x="4359625" y="740925"/>
            <a:ext cx="630900" cy="3331500"/>
          </a:xfrm>
          <a:prstGeom prst="bentConnector3">
            <a:avLst>
              <a:gd fmla="val 72737" name="adj1"/>
            </a:avLst>
          </a:prstGeom>
          <a:noFill/>
          <a:ln cap="flat" cmpd="sng" w="19050">
            <a:solidFill>
              <a:srgbClr val="980000"/>
            </a:solidFill>
            <a:prstDash val="solid"/>
            <a:round/>
            <a:headEnd len="med" w="med" type="diamond"/>
            <a:tailEnd len="med" w="med" type="diamond"/>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a:t>
            </a:r>
            <a:endParaRPr b="1"/>
          </a:p>
          <a:p>
            <a:pPr indent="0" lvl="0" marL="0" rtl="0" algn="l">
              <a:spcBef>
                <a:spcPts val="0"/>
              </a:spcBef>
              <a:spcAft>
                <a:spcPts val="0"/>
              </a:spcAft>
              <a:buNone/>
            </a:pPr>
            <a:r>
              <a:rPr lang="en" sz="4500"/>
              <a:t>Exploration of Data</a:t>
            </a:r>
            <a:endParaRPr sz="4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42" name="Google Shape;142;p21"/>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43" name="Google Shape;143;p21"/>
          <p:cNvPicPr preferRelativeResize="0"/>
          <p:nvPr/>
        </p:nvPicPr>
        <p:blipFill>
          <a:blip r:embed="rId3">
            <a:alphaModFix/>
          </a:blip>
          <a:stretch>
            <a:fillRect/>
          </a:stretch>
        </p:blipFill>
        <p:spPr>
          <a:xfrm>
            <a:off x="311700" y="1455525"/>
            <a:ext cx="3650813" cy="2333125"/>
          </a:xfrm>
          <a:prstGeom prst="rect">
            <a:avLst/>
          </a:prstGeom>
          <a:noFill/>
          <a:ln>
            <a:noFill/>
          </a:ln>
        </p:spPr>
      </p:pic>
      <p:pic>
        <p:nvPicPr>
          <p:cNvPr id="144" name="Google Shape;144;p21"/>
          <p:cNvPicPr preferRelativeResize="0"/>
          <p:nvPr/>
        </p:nvPicPr>
        <p:blipFill>
          <a:blip r:embed="rId4">
            <a:alphaModFix/>
          </a:blip>
          <a:stretch>
            <a:fillRect/>
          </a:stretch>
        </p:blipFill>
        <p:spPr>
          <a:xfrm>
            <a:off x="4304700" y="1455525"/>
            <a:ext cx="4527601" cy="2333125"/>
          </a:xfrm>
          <a:prstGeom prst="rect">
            <a:avLst/>
          </a:prstGeom>
          <a:noFill/>
          <a:ln>
            <a:noFill/>
          </a:ln>
        </p:spPr>
      </p:pic>
      <p:sp>
        <p:nvSpPr>
          <p:cNvPr id="145" name="Google Shape;145;p21"/>
          <p:cNvSpPr/>
          <p:nvPr/>
        </p:nvSpPr>
        <p:spPr>
          <a:xfrm>
            <a:off x="381675" y="1151025"/>
            <a:ext cx="35349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Monthly WNV Analysis amongst samples</a:t>
            </a:r>
            <a:endParaRPr b="1" sz="1300">
              <a:solidFill>
                <a:schemeClr val="accent5"/>
              </a:solidFill>
              <a:latin typeface="Century Gothic"/>
              <a:ea typeface="Century Gothic"/>
              <a:cs typeface="Century Gothic"/>
              <a:sym typeface="Century Gothic"/>
            </a:endParaRPr>
          </a:p>
        </p:txBody>
      </p:sp>
      <p:sp>
        <p:nvSpPr>
          <p:cNvPr id="146" name="Google Shape;146;p21"/>
          <p:cNvSpPr/>
          <p:nvPr/>
        </p:nvSpPr>
        <p:spPr>
          <a:xfrm>
            <a:off x="4899750" y="1151025"/>
            <a:ext cx="33375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Mosquitoes Species Analysis</a:t>
            </a:r>
            <a:endParaRPr b="1" sz="1300">
              <a:solidFill>
                <a:schemeClr val="accent5"/>
              </a:solidFill>
              <a:latin typeface="Century Gothic"/>
              <a:ea typeface="Century Gothic"/>
              <a:cs typeface="Century Gothic"/>
              <a:sym typeface="Century Gothic"/>
            </a:endParaRPr>
          </a:p>
        </p:txBody>
      </p:sp>
      <p:cxnSp>
        <p:nvCxnSpPr>
          <p:cNvPr id="147" name="Google Shape;147;p21"/>
          <p:cNvCxnSpPr/>
          <p:nvPr/>
        </p:nvCxnSpPr>
        <p:spPr>
          <a:xfrm>
            <a:off x="2516225" y="1653525"/>
            <a:ext cx="28500" cy="1937100"/>
          </a:xfrm>
          <a:prstGeom prst="straightConnector1">
            <a:avLst/>
          </a:prstGeom>
          <a:noFill/>
          <a:ln cap="flat" cmpd="sng" w="19050">
            <a:solidFill>
              <a:srgbClr val="FF0000"/>
            </a:solidFill>
            <a:prstDash val="dash"/>
            <a:round/>
            <a:headEnd len="med" w="med" type="none"/>
            <a:tailEnd len="med" w="med" type="none"/>
          </a:ln>
        </p:spPr>
      </p:cxnSp>
      <p:sp>
        <p:nvSpPr>
          <p:cNvPr id="148" name="Google Shape;148;p21"/>
          <p:cNvSpPr/>
          <p:nvPr/>
        </p:nvSpPr>
        <p:spPr>
          <a:xfrm>
            <a:off x="4662200" y="19180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662200" y="24673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11700" y="3906850"/>
            <a:ext cx="36507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From the chart above, we observe the presence of WNV amongst mosquitos spike in </a:t>
            </a:r>
            <a:r>
              <a:rPr b="1" lang="en" sz="1300">
                <a:solidFill>
                  <a:schemeClr val="accent5"/>
                </a:solidFill>
                <a:latin typeface="Century Gothic"/>
                <a:ea typeface="Century Gothic"/>
                <a:cs typeface="Century Gothic"/>
                <a:sym typeface="Century Gothic"/>
              </a:rPr>
              <a:t>August</a:t>
            </a:r>
            <a:r>
              <a:rPr lang="en" sz="1300">
                <a:solidFill>
                  <a:srgbClr val="FFFFFF"/>
                </a:solidFill>
                <a:latin typeface="Century Gothic"/>
                <a:ea typeface="Century Gothic"/>
                <a:cs typeface="Century Gothic"/>
                <a:sym typeface="Century Gothic"/>
              </a:rPr>
              <a:t> and subsides thereafter. </a:t>
            </a:r>
            <a:endParaRPr sz="1300">
              <a:solidFill>
                <a:srgbClr val="FFFFFF"/>
              </a:solidFill>
              <a:latin typeface="Century Gothic"/>
              <a:ea typeface="Century Gothic"/>
              <a:cs typeface="Century Gothic"/>
              <a:sym typeface="Century Gothic"/>
            </a:endParaRPr>
          </a:p>
        </p:txBody>
      </p:sp>
      <p:sp>
        <p:nvSpPr>
          <p:cNvPr id="151" name="Google Shape;151;p21"/>
          <p:cNvSpPr/>
          <p:nvPr/>
        </p:nvSpPr>
        <p:spPr>
          <a:xfrm>
            <a:off x="4304700" y="3906850"/>
            <a:ext cx="45276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Amongst the 6 unique species of </a:t>
            </a:r>
            <a:r>
              <a:rPr lang="en" sz="1300">
                <a:solidFill>
                  <a:srgbClr val="FFFFFF"/>
                </a:solidFill>
                <a:latin typeface="Century Gothic"/>
                <a:ea typeface="Century Gothic"/>
                <a:cs typeface="Century Gothic"/>
                <a:sym typeface="Century Gothic"/>
              </a:rPr>
              <a:t>mosquitoes</a:t>
            </a:r>
            <a:r>
              <a:rPr lang="en" sz="1300">
                <a:solidFill>
                  <a:srgbClr val="FFFFFF"/>
                </a:solidFill>
                <a:latin typeface="Century Gothic"/>
                <a:ea typeface="Century Gothic"/>
                <a:cs typeface="Century Gothic"/>
                <a:sym typeface="Century Gothic"/>
              </a:rPr>
              <a:t> present in Windy City, only </a:t>
            </a:r>
            <a:r>
              <a:rPr b="1" lang="en" sz="1300">
                <a:solidFill>
                  <a:schemeClr val="accent5"/>
                </a:solidFill>
                <a:latin typeface="Century Gothic"/>
                <a:ea typeface="Century Gothic"/>
                <a:cs typeface="Century Gothic"/>
                <a:sym typeface="Century Gothic"/>
              </a:rPr>
              <a:t>2 species</a:t>
            </a:r>
            <a:r>
              <a:rPr lang="en" sz="1300">
                <a:solidFill>
                  <a:srgbClr val="FFFFFF"/>
                </a:solidFill>
                <a:latin typeface="Century Gothic"/>
                <a:ea typeface="Century Gothic"/>
                <a:cs typeface="Century Gothic"/>
                <a:sym typeface="Century Gothic"/>
              </a:rPr>
              <a:t> carry the WNV.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